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20"/>
  </p:notesMasterIdLst>
  <p:handoutMasterIdLst>
    <p:handoutMasterId r:id="rId21"/>
  </p:handoutMasterIdLst>
  <p:sldIdLst>
    <p:sldId id="292" r:id="rId5"/>
    <p:sldId id="309" r:id="rId6"/>
    <p:sldId id="291" r:id="rId7"/>
    <p:sldId id="311" r:id="rId8"/>
    <p:sldId id="312" r:id="rId9"/>
    <p:sldId id="294" r:id="rId10"/>
    <p:sldId id="310" r:id="rId11"/>
    <p:sldId id="296" r:id="rId12"/>
    <p:sldId id="301" r:id="rId13"/>
    <p:sldId id="302" r:id="rId14"/>
    <p:sldId id="308" r:id="rId15"/>
    <p:sldId id="307" r:id="rId16"/>
    <p:sldId id="306" r:id="rId17"/>
    <p:sldId id="305" r:id="rId18"/>
    <p:sldId id="293" r:id="rId19"/>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F6F"/>
    <a:srgbClr val="00ACB6"/>
    <a:srgbClr val="013D61"/>
    <a:srgbClr val="F3703A"/>
    <a:srgbClr val="515083"/>
    <a:srgbClr val="2F305C"/>
    <a:srgbClr val="3C4798"/>
    <a:srgbClr val="E68637"/>
    <a:srgbClr val="F6A287"/>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39" autoAdjust="0"/>
  </p:normalViewPr>
  <p:slideViewPr>
    <p:cSldViewPr snapToGrid="0">
      <p:cViewPr varScale="1">
        <p:scale>
          <a:sx n="66" d="100"/>
          <a:sy n="66" d="100"/>
        </p:scale>
        <p:origin x="632" y="52"/>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06/05/2025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06/05/2025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06/05/2025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06/05/2025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06/05/2025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06/05/2025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06/05/2025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06/05/2025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06/05/2025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06/05/2025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06/05/2025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06/05/2025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06/05/2025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06/05/2025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7B1EF3D6-F267-5A27-D435-C5005BA4AA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302" b="1411"/>
          <a:stretch/>
        </p:blipFill>
        <p:spPr>
          <a:xfrm>
            <a:off x="0" y="-3841"/>
            <a:ext cx="4984836"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06/05/2025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06/05/2025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06/05/2025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06/05/2025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06/05/2025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06/05/2025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06/05/2025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DFAB8DF2-5E8E-AAC9-5CFB-04F9609C1AF6}"/>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90775C3D-C100-72AE-04FB-C04AC0D7DE43}"/>
              </a:ext>
            </a:extLst>
          </p:cNvPr>
          <p:cNvSpPr/>
          <p:nvPr userDrawn="1"/>
        </p:nvSpPr>
        <p:spPr>
          <a:xfrm>
            <a:off x="0" y="6174807"/>
            <a:ext cx="12192000" cy="683193"/>
          </a:xfrm>
          <a:prstGeom prst="rect">
            <a:avLst/>
          </a:prstGeom>
          <a:solidFill>
            <a:srgbClr val="113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Parallelogramma 14">
            <a:extLst>
              <a:ext uri="{FF2B5EF4-FFF2-40B4-BE49-F238E27FC236}">
                <a16:creationId xmlns:a16="http://schemas.microsoft.com/office/drawing/2014/main" id="{AF082EE3-41AA-4817-A1CC-C33DDB8F675F}"/>
              </a:ext>
            </a:extLst>
          </p:cNvPr>
          <p:cNvSpPr/>
          <p:nvPr userDrawn="1"/>
        </p:nvSpPr>
        <p:spPr>
          <a:xfrm>
            <a:off x="4434494" y="-124691"/>
            <a:ext cx="2857500" cy="6299498"/>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7" name="Immagine 6">
            <a:extLst>
              <a:ext uri="{FF2B5EF4-FFF2-40B4-BE49-F238E27FC236}">
                <a16:creationId xmlns:a16="http://schemas.microsoft.com/office/drawing/2014/main" id="{B5E029AD-6703-A540-841D-BE7462E7B0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4807"/>
            <a:ext cx="3707476" cy="683193"/>
          </a:xfrm>
          <a:prstGeom prst="rect">
            <a:avLst/>
          </a:prstGeom>
        </p:spPr>
      </p:pic>
      <p:sp>
        <p:nvSpPr>
          <p:cNvPr id="9" name="Rettangolo 8">
            <a:extLst>
              <a:ext uri="{FF2B5EF4-FFF2-40B4-BE49-F238E27FC236}">
                <a16:creationId xmlns:a16="http://schemas.microsoft.com/office/drawing/2014/main" id="{D1867750-EA89-EFEA-40CB-4FA8E18FEF5A}"/>
              </a:ext>
            </a:extLst>
          </p:cNvPr>
          <p:cNvSpPr/>
          <p:nvPr userDrawn="1"/>
        </p:nvSpPr>
        <p:spPr>
          <a:xfrm rot="16200000">
            <a:off x="6073140" y="76728"/>
            <a:ext cx="45719" cy="12191999"/>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06/05/2025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2.png"/><Relationship Id="rId1" Type="http://schemas.openxmlformats.org/officeDocument/2006/relationships/slideLayout" Target="../slideLayouts/slideLayout9.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emf"/></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2.emf"/><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5.emf"/><Relationship Id="rId4"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7.emf"/></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197642" y="758951"/>
            <a:ext cx="6994358" cy="3274034"/>
          </a:xfrm>
        </p:spPr>
        <p:txBody>
          <a:bodyPr>
            <a:normAutofit/>
          </a:bodyPr>
          <a:lstStyle/>
          <a:p>
            <a:pPr algn="ctr"/>
            <a:r>
              <a:rPr lang="it-IT" sz="4000" dirty="0"/>
              <a:t>SICOB NEXT JOURNAL CLUB:</a:t>
            </a:r>
            <a:br>
              <a:rPr lang="it-IT" sz="4000" dirty="0"/>
            </a:br>
            <a:r>
              <a:rPr lang="it-IT" sz="4000" dirty="0"/>
              <a:t>MAGNETIC SURGERY</a:t>
            </a:r>
          </a:p>
        </p:txBody>
      </p:sp>
      <p:sp>
        <p:nvSpPr>
          <p:cNvPr id="2" name="Sottotitolo 3">
            <a:extLst>
              <a:ext uri="{FF2B5EF4-FFF2-40B4-BE49-F238E27FC236}">
                <a16:creationId xmlns:a16="http://schemas.microsoft.com/office/drawing/2014/main" id="{04232ACD-AB2F-4BE5-1298-E15FC6CA4BD0}"/>
              </a:ext>
            </a:extLst>
          </p:cNvPr>
          <p:cNvSpPr txBox="1">
            <a:spLocks/>
          </p:cNvSpPr>
          <p:nvPr/>
        </p:nvSpPr>
        <p:spPr>
          <a:xfrm>
            <a:off x="5562601" y="4483220"/>
            <a:ext cx="6039957" cy="127965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None/>
              <a:defRPr sz="2400" kern="1200" cap="all" spc="200" baseline="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it-IT" sz="1400" b="1" dirty="0">
                <a:solidFill>
                  <a:srgbClr val="00ACB6"/>
                </a:solidFill>
              </a:rPr>
              <a:t>Amanda </a:t>
            </a:r>
            <a:r>
              <a:rPr lang="it-IT" sz="1400" b="1" dirty="0" err="1">
                <a:solidFill>
                  <a:srgbClr val="00ACB6"/>
                </a:solidFill>
              </a:rPr>
              <a:t>belluzzi,MD</a:t>
            </a:r>
            <a:endParaRPr lang="it-IT" sz="1400" b="1" dirty="0">
              <a:solidFill>
                <a:srgbClr val="00ACB6"/>
              </a:solidFill>
            </a:endParaRPr>
          </a:p>
          <a:p>
            <a:r>
              <a:rPr lang="it-IT" sz="1400" b="1" dirty="0">
                <a:solidFill>
                  <a:srgbClr val="00ACB6"/>
                </a:solidFill>
              </a:rPr>
              <a:t>U.O.C. chirurgia generale, Ospedale S. Maria della Misericordia, Rovigo </a:t>
            </a: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90E0C-CE2D-9DB7-25E6-8AB0D24659B1}"/>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79C4478-FEB7-EA64-5E5B-CF92505C6931}"/>
              </a:ext>
            </a:extLst>
          </p:cNvPr>
          <p:cNvPicPr>
            <a:picLocks noChangeAspect="1"/>
          </p:cNvPicPr>
          <p:nvPr/>
        </p:nvPicPr>
        <p:blipFill>
          <a:blip r:embed="rId2"/>
          <a:stretch>
            <a:fillRect/>
          </a:stretch>
        </p:blipFill>
        <p:spPr>
          <a:xfrm>
            <a:off x="11044" y="33819"/>
            <a:ext cx="4796287" cy="1513250"/>
          </a:xfrm>
          <a:prstGeom prst="rect">
            <a:avLst/>
          </a:prstGeom>
        </p:spPr>
      </p:pic>
      <p:sp>
        <p:nvSpPr>
          <p:cNvPr id="4" name="CasellaDiTesto 3">
            <a:extLst>
              <a:ext uri="{FF2B5EF4-FFF2-40B4-BE49-F238E27FC236}">
                <a16:creationId xmlns:a16="http://schemas.microsoft.com/office/drawing/2014/main" id="{07BD6306-ED15-E935-C668-A551055A8EF9}"/>
              </a:ext>
            </a:extLst>
          </p:cNvPr>
          <p:cNvSpPr txBox="1"/>
          <p:nvPr/>
        </p:nvSpPr>
        <p:spPr>
          <a:xfrm flipH="1">
            <a:off x="3047542" y="116361"/>
            <a:ext cx="670724" cy="369332"/>
          </a:xfrm>
          <a:prstGeom prst="rect">
            <a:avLst/>
          </a:prstGeom>
          <a:noFill/>
          <a:ln>
            <a:solidFill>
              <a:srgbClr val="000090"/>
            </a:solidFill>
          </a:ln>
        </p:spPr>
        <p:txBody>
          <a:bodyPr wrap="square" rtlCol="0">
            <a:spAutoFit/>
          </a:bodyPr>
          <a:lstStyle/>
          <a:p>
            <a:r>
              <a:rPr lang="it-IT" b="1" dirty="0">
                <a:solidFill>
                  <a:srgbClr val="000090"/>
                </a:solidFill>
              </a:rPr>
              <a:t>2024</a:t>
            </a:r>
          </a:p>
        </p:txBody>
      </p:sp>
      <p:sp>
        <p:nvSpPr>
          <p:cNvPr id="5" name="CasellaDiTesto 4">
            <a:extLst>
              <a:ext uri="{FF2B5EF4-FFF2-40B4-BE49-F238E27FC236}">
                <a16:creationId xmlns:a16="http://schemas.microsoft.com/office/drawing/2014/main" id="{72FABBC1-14DF-99C9-30E1-A75ABE73D86D}"/>
              </a:ext>
            </a:extLst>
          </p:cNvPr>
          <p:cNvSpPr txBox="1"/>
          <p:nvPr/>
        </p:nvSpPr>
        <p:spPr>
          <a:xfrm>
            <a:off x="11044" y="5600674"/>
            <a:ext cx="11938959" cy="478849"/>
          </a:xfrm>
          <a:prstGeom prst="rect">
            <a:avLst/>
          </a:prstGeom>
          <a:noFill/>
        </p:spPr>
        <p:txBody>
          <a:bodyPr wrap="square">
            <a:spAutoFit/>
          </a:bodyPr>
          <a:lstStyle/>
          <a:p>
            <a:pPr marR="0" lvl="0">
              <a:lnSpc>
                <a:spcPct val="107000"/>
              </a:lnSpc>
              <a:spcAft>
                <a:spcPts val="800"/>
              </a:spcAft>
            </a:pP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Gagner M, </a:t>
            </a: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Almutlaq</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L, </a:t>
            </a: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Gnanhoue</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G, Buchwald JN. Magnetic single-anastomosis side-to-side </a:t>
            </a: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duodeno</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-ileostomy for revision of sleeve gastrectomy in adults with severe obesity: 1-year outcomes. </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World J </a:t>
            </a:r>
            <a:r>
              <a:rPr lang="it-IT"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Surg</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2024 Oct;48(10):2337-2348. </a:t>
            </a:r>
          </a:p>
        </p:txBody>
      </p:sp>
      <p:pic>
        <p:nvPicPr>
          <p:cNvPr id="6" name="Immagine 5">
            <a:extLst>
              <a:ext uri="{FF2B5EF4-FFF2-40B4-BE49-F238E27FC236}">
                <a16:creationId xmlns:a16="http://schemas.microsoft.com/office/drawing/2014/main" id="{E1A3FA8A-9062-ED26-8BC8-32C7CAF77450}"/>
              </a:ext>
            </a:extLst>
          </p:cNvPr>
          <p:cNvPicPr>
            <a:picLocks noChangeAspect="1"/>
          </p:cNvPicPr>
          <p:nvPr/>
        </p:nvPicPr>
        <p:blipFill>
          <a:blip r:embed="rId3"/>
          <a:stretch>
            <a:fillRect/>
          </a:stretch>
        </p:blipFill>
        <p:spPr>
          <a:xfrm>
            <a:off x="9741226" y="40388"/>
            <a:ext cx="2305558" cy="3013363"/>
          </a:xfrm>
          <a:prstGeom prst="rect">
            <a:avLst/>
          </a:prstGeom>
        </p:spPr>
      </p:pic>
      <p:pic>
        <p:nvPicPr>
          <p:cNvPr id="7" name="Immagine 6">
            <a:extLst>
              <a:ext uri="{FF2B5EF4-FFF2-40B4-BE49-F238E27FC236}">
                <a16:creationId xmlns:a16="http://schemas.microsoft.com/office/drawing/2014/main" id="{3E029DCE-BD8A-03B4-53D2-751E20201CC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678278" y="3053751"/>
            <a:ext cx="5368506" cy="2531612"/>
          </a:xfrm>
          <a:prstGeom prst="rect">
            <a:avLst/>
          </a:prstGeom>
        </p:spPr>
      </p:pic>
      <p:sp>
        <p:nvSpPr>
          <p:cNvPr id="8" name="CasellaDiTesto 7">
            <a:extLst>
              <a:ext uri="{FF2B5EF4-FFF2-40B4-BE49-F238E27FC236}">
                <a16:creationId xmlns:a16="http://schemas.microsoft.com/office/drawing/2014/main" id="{B7871D09-90F8-BDB6-8E72-352EE00D365E}"/>
              </a:ext>
            </a:extLst>
          </p:cNvPr>
          <p:cNvSpPr txBox="1"/>
          <p:nvPr/>
        </p:nvSpPr>
        <p:spPr>
          <a:xfrm>
            <a:off x="0" y="1547069"/>
            <a:ext cx="6477802" cy="3231654"/>
          </a:xfrm>
          <a:prstGeom prst="rect">
            <a:avLst/>
          </a:prstGeom>
          <a:noFill/>
        </p:spPr>
        <p:txBody>
          <a:bodyPr wrap="square">
            <a:spAutoFit/>
          </a:bodyPr>
          <a:lstStyle/>
          <a:p>
            <a:pPr marL="171450" indent="-171450" algn="just">
              <a:buFont typeface="Arial" panose="020B0604020202020204" pitchFamily="34" charset="0"/>
              <a:buChar char="•"/>
            </a:pPr>
            <a:r>
              <a:rPr lang="en-US" sz="1200" b="0" i="0" u="none" strike="noStrike" baseline="0" dirty="0"/>
              <a:t>prospective single‐center study assessing </a:t>
            </a:r>
            <a:r>
              <a:rPr lang="en-US" sz="1200" b="0" i="0" u="none" strike="noStrike" baseline="0" dirty="0" err="1"/>
              <a:t>feasibility,safety</a:t>
            </a:r>
            <a:r>
              <a:rPr lang="en-US" sz="1200" b="0" i="0" u="none" strike="noStrike" baseline="0" dirty="0"/>
              <a:t>, and efficacy of the novel linear magnetic anastomosis system (LMAS [3 cm]) in performing a side‐to‐side </a:t>
            </a:r>
            <a:r>
              <a:rPr lang="en-US" sz="1200" b="0" i="0" u="none" strike="noStrike" baseline="0" dirty="0" err="1"/>
              <a:t>duodeno</a:t>
            </a:r>
            <a:r>
              <a:rPr lang="en-US" sz="1200" b="0" i="0" u="none" strike="noStrike" baseline="0" dirty="0"/>
              <a:t>‐ileostomy (</a:t>
            </a:r>
            <a:r>
              <a:rPr lang="en-US" sz="1200" b="0" i="0" u="none" strike="noStrike" baseline="0" dirty="0" err="1"/>
              <a:t>MagDI</a:t>
            </a:r>
            <a:r>
              <a:rPr lang="en-US" sz="1200" b="0" i="0" u="none" strike="noStrike" baseline="0" dirty="0"/>
              <a:t>) bipartition to revise clinically suboptimal primary sleeve gastrectomy (SG).</a:t>
            </a:r>
          </a:p>
          <a:p>
            <a:pPr algn="just"/>
            <a:endParaRPr lang="en-US" sz="1200" b="0" i="0" u="none" strike="noStrike" baseline="0" dirty="0"/>
          </a:p>
          <a:p>
            <a:pPr marL="171450" indent="-171450" algn="just">
              <a:buFont typeface="Arial" panose="020B0604020202020204" pitchFamily="34" charset="0"/>
              <a:buChar char="•"/>
            </a:pPr>
            <a:r>
              <a:rPr lang="en-US" sz="1200" b="0" i="0" u="none" strike="noStrike" baseline="0" dirty="0"/>
              <a:t>Patients with severe obesity with/without type 2 diabetes (T2D) with suboptimal weight loss, regain, and/or T2D recurrence post SG underwent revisional </a:t>
            </a:r>
            <a:r>
              <a:rPr lang="en-US" sz="1200" b="0" i="0" u="none" strike="noStrike" baseline="0" dirty="0" err="1"/>
              <a:t>MagDI</a:t>
            </a:r>
            <a:r>
              <a:rPr lang="en-US" sz="1200" b="0" i="0" u="none" strike="noStrike" baseline="0" dirty="0"/>
              <a:t>. A distal and proximal magnet were delivered endoscopically to the ileum and duodenum and aligned via laparoscopic assistance. </a:t>
            </a:r>
            <a:r>
              <a:rPr lang="it-IT" sz="1200" b="0" i="0" u="none" strike="noStrike" baseline="0" dirty="0" err="1"/>
              <a:t>Gradual</a:t>
            </a:r>
            <a:r>
              <a:rPr lang="it-IT" sz="1200" b="0" i="0" u="none" strike="noStrike" baseline="0" dirty="0"/>
              <a:t> </a:t>
            </a:r>
            <a:r>
              <a:rPr lang="it-IT" sz="1200" b="0" i="0" u="none" strike="noStrike" baseline="0" dirty="0" err="1"/>
              <a:t>magnet</a:t>
            </a:r>
            <a:r>
              <a:rPr lang="it-IT" sz="1200" b="0" i="0" u="none" strike="noStrike" baseline="0" dirty="0"/>
              <a:t> fusion </a:t>
            </a:r>
            <a:r>
              <a:rPr lang="it-IT" sz="1200" b="0" i="0" u="none" strike="noStrike" baseline="0" dirty="0" err="1"/>
              <a:t>formed</a:t>
            </a:r>
            <a:r>
              <a:rPr lang="it-IT" sz="1200" b="0" i="0" u="none" strike="noStrike" baseline="0" dirty="0"/>
              <a:t> a DI </a:t>
            </a:r>
            <a:r>
              <a:rPr lang="it-IT" sz="1200" b="0" i="0" u="none" strike="noStrike" baseline="0" dirty="0" err="1"/>
              <a:t>bipartition</a:t>
            </a:r>
            <a:r>
              <a:rPr lang="it-IT" sz="1200" b="0" i="0" u="none" strike="noStrike" baseline="0" dirty="0"/>
              <a:t>.</a:t>
            </a:r>
          </a:p>
          <a:p>
            <a:pPr marL="171450" indent="-171450" algn="just">
              <a:buFont typeface="Arial" panose="020B0604020202020204" pitchFamily="34" charset="0"/>
              <a:buChar char="•"/>
            </a:pPr>
            <a:endParaRPr lang="it-IT" sz="1200" dirty="0"/>
          </a:p>
          <a:p>
            <a:pPr marL="171450" indent="-171450" algn="just">
              <a:buFont typeface="Arial" panose="020B0604020202020204" pitchFamily="34" charset="0"/>
              <a:buChar char="•"/>
            </a:pPr>
            <a:r>
              <a:rPr lang="it-IT" sz="1200" b="1" dirty="0">
                <a:solidFill>
                  <a:srgbClr val="002060"/>
                </a:solidFill>
              </a:rPr>
              <a:t>24 </a:t>
            </a:r>
            <a:r>
              <a:rPr lang="it-IT" sz="1200" b="1" dirty="0" err="1">
                <a:solidFill>
                  <a:srgbClr val="002060"/>
                </a:solidFill>
              </a:rPr>
              <a:t>patients</a:t>
            </a:r>
            <a:r>
              <a:rPr lang="it-IT" sz="1200" b="1" dirty="0">
                <a:solidFill>
                  <a:srgbClr val="002060"/>
                </a:solidFill>
              </a:rPr>
              <a:t> (</a:t>
            </a:r>
            <a:r>
              <a:rPr lang="it-IT" sz="1200" b="1" dirty="0" err="1">
                <a:solidFill>
                  <a:srgbClr val="002060"/>
                </a:solidFill>
              </a:rPr>
              <a:t>mean</a:t>
            </a:r>
            <a:r>
              <a:rPr lang="it-IT" sz="1200" b="1" dirty="0">
                <a:solidFill>
                  <a:srgbClr val="002060"/>
                </a:solidFill>
              </a:rPr>
              <a:t> age 44.9 ± 1.5 </a:t>
            </a:r>
            <a:r>
              <a:rPr lang="it-IT" sz="1200" b="1" dirty="0" err="1">
                <a:solidFill>
                  <a:srgbClr val="002060"/>
                </a:solidFill>
              </a:rPr>
              <a:t>years</a:t>
            </a:r>
            <a:r>
              <a:rPr lang="it-IT" sz="1200" b="1" dirty="0">
                <a:solidFill>
                  <a:srgbClr val="002060"/>
                </a:solidFill>
              </a:rPr>
              <a:t>, and BMI 39.4 ± 1.3 kg/m2) underwent </a:t>
            </a:r>
            <a:r>
              <a:rPr lang="it-IT" sz="1200" b="1" dirty="0" err="1">
                <a:solidFill>
                  <a:srgbClr val="002060"/>
                </a:solidFill>
              </a:rPr>
              <a:t>MagDI</a:t>
            </a:r>
            <a:r>
              <a:rPr lang="it-IT" sz="1200" b="1" dirty="0">
                <a:solidFill>
                  <a:srgbClr val="002060"/>
                </a:solidFill>
              </a:rPr>
              <a:t>.</a:t>
            </a:r>
            <a:r>
              <a:rPr lang="it-IT" sz="1200" dirty="0"/>
              <a:t> Feasibility </a:t>
            </a:r>
            <a:r>
              <a:rPr lang="it-IT" sz="1200" dirty="0" err="1"/>
              <a:t>was</a:t>
            </a:r>
            <a:r>
              <a:rPr lang="it-IT" sz="1200" dirty="0"/>
              <a:t> </a:t>
            </a:r>
            <a:r>
              <a:rPr lang="it-IT" sz="1200" dirty="0" err="1"/>
              <a:t>attained</a:t>
            </a:r>
            <a:r>
              <a:rPr lang="it-IT" sz="1200" dirty="0"/>
              <a:t> via </a:t>
            </a:r>
            <a:r>
              <a:rPr lang="it-IT" sz="1200" dirty="0" err="1"/>
              <a:t>correct</a:t>
            </a:r>
            <a:r>
              <a:rPr lang="it-IT" sz="1200" dirty="0"/>
              <a:t> </a:t>
            </a:r>
            <a:r>
              <a:rPr lang="it-IT" sz="1200" dirty="0" err="1"/>
              <a:t>magnet</a:t>
            </a:r>
            <a:r>
              <a:rPr lang="it-IT" sz="1200" dirty="0"/>
              <a:t> placement (</a:t>
            </a:r>
            <a:r>
              <a:rPr lang="it-IT" sz="1200" dirty="0" err="1"/>
              <a:t>mean</a:t>
            </a:r>
            <a:r>
              <a:rPr lang="it-IT" sz="1200" dirty="0"/>
              <a:t> operative time 63.5 ± 3.3 min), </a:t>
            </a:r>
            <a:r>
              <a:rPr lang="it-IT" sz="1200" dirty="0" err="1"/>
              <a:t>patent</a:t>
            </a:r>
            <a:r>
              <a:rPr lang="it-IT" sz="1200" dirty="0"/>
              <a:t> </a:t>
            </a:r>
            <a:r>
              <a:rPr lang="it-IT" sz="1200" dirty="0" err="1"/>
              <a:t>anastomoses</a:t>
            </a:r>
            <a:r>
              <a:rPr lang="it-IT" sz="1200" dirty="0"/>
              <a:t> </a:t>
            </a:r>
            <a:r>
              <a:rPr lang="it-IT" sz="1200" dirty="0" err="1"/>
              <a:t>created</a:t>
            </a:r>
            <a:r>
              <a:rPr lang="it-IT" sz="1200" dirty="0"/>
              <a:t>, and </a:t>
            </a:r>
            <a:r>
              <a:rPr lang="it-IT" sz="1200" dirty="0" err="1"/>
              <a:t>magnet</a:t>
            </a:r>
            <a:r>
              <a:rPr lang="it-IT" sz="1200" dirty="0"/>
              <a:t> </a:t>
            </a:r>
            <a:r>
              <a:rPr lang="it-IT" sz="1200" dirty="0" err="1"/>
              <a:t>passage</a:t>
            </a:r>
            <a:r>
              <a:rPr lang="it-IT" sz="1200" dirty="0"/>
              <a:t> per </a:t>
            </a:r>
            <a:r>
              <a:rPr lang="it-IT" sz="1200" dirty="0" err="1"/>
              <a:t>anus</a:t>
            </a:r>
            <a:r>
              <a:rPr lang="it-IT" sz="1200" dirty="0"/>
              <a:t> in 100.0% of </a:t>
            </a:r>
            <a:r>
              <a:rPr lang="it-IT" sz="1200" dirty="0" err="1"/>
              <a:t>patients</a:t>
            </a:r>
            <a:r>
              <a:rPr lang="it-IT" sz="1200" dirty="0"/>
              <a:t>.</a:t>
            </a:r>
          </a:p>
          <a:p>
            <a:pPr marL="171450" indent="-171450" algn="just">
              <a:buFont typeface="Arial" panose="020B0604020202020204" pitchFamily="34" charset="0"/>
              <a:buChar char="•"/>
            </a:pPr>
            <a:endParaRPr lang="it-IT" sz="1200" dirty="0"/>
          </a:p>
          <a:p>
            <a:pPr marL="171450" indent="-171450" algn="just">
              <a:buFont typeface="Arial" panose="020B0604020202020204" pitchFamily="34" charset="0"/>
              <a:buChar char="•"/>
            </a:pPr>
            <a:r>
              <a:rPr lang="en-US" sz="1200" dirty="0"/>
              <a:t>Safety profile and Outcomes: 4 CD‐III mild or moderate severe AEs, 0.0% associated with the LMAS or </a:t>
            </a:r>
            <a:r>
              <a:rPr lang="en-US" sz="1200" dirty="0" err="1"/>
              <a:t>MagDI</a:t>
            </a:r>
            <a:r>
              <a:rPr lang="en-US" sz="1200" dirty="0"/>
              <a:t>: 0.0% anastomotic leakage, obstruction, bleeding, infection, reintervention, or death. Mean BMI reduction was 2.1 kg/m² (p &lt; 0.05); total weight loss 5.3%, excess weight loss 16.4%; and the patient with T2D improved.</a:t>
            </a:r>
            <a:endParaRPr lang="it-IT" sz="1200" dirty="0"/>
          </a:p>
        </p:txBody>
      </p:sp>
    </p:spTree>
    <p:extLst>
      <p:ext uri="{BB962C8B-B14F-4D97-AF65-F5344CB8AC3E}">
        <p14:creationId xmlns:p14="http://schemas.microsoft.com/office/powerpoint/2010/main" val="2335780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A9158-54FC-63C1-9BEA-58DB1A3DE8CD}"/>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99EBFD37-B483-DEEF-F456-3CD79B01BB6A}"/>
              </a:ext>
            </a:extLst>
          </p:cNvPr>
          <p:cNvPicPr>
            <a:picLocks noChangeAspect="1"/>
          </p:cNvPicPr>
          <p:nvPr/>
        </p:nvPicPr>
        <p:blipFill>
          <a:blip r:embed="rId2"/>
          <a:stretch>
            <a:fillRect/>
          </a:stretch>
        </p:blipFill>
        <p:spPr>
          <a:xfrm>
            <a:off x="20669" y="33819"/>
            <a:ext cx="4796287" cy="1513250"/>
          </a:xfrm>
          <a:prstGeom prst="rect">
            <a:avLst/>
          </a:prstGeom>
        </p:spPr>
      </p:pic>
      <p:sp>
        <p:nvSpPr>
          <p:cNvPr id="4" name="CasellaDiTesto 3">
            <a:extLst>
              <a:ext uri="{FF2B5EF4-FFF2-40B4-BE49-F238E27FC236}">
                <a16:creationId xmlns:a16="http://schemas.microsoft.com/office/drawing/2014/main" id="{8A7E4060-8250-FA7C-03E4-904D23A2BB6D}"/>
              </a:ext>
            </a:extLst>
          </p:cNvPr>
          <p:cNvSpPr txBox="1"/>
          <p:nvPr/>
        </p:nvSpPr>
        <p:spPr>
          <a:xfrm flipH="1">
            <a:off x="3057167" y="116361"/>
            <a:ext cx="670724" cy="369332"/>
          </a:xfrm>
          <a:prstGeom prst="rect">
            <a:avLst/>
          </a:prstGeom>
          <a:noFill/>
          <a:ln>
            <a:solidFill>
              <a:srgbClr val="000090"/>
            </a:solidFill>
          </a:ln>
        </p:spPr>
        <p:txBody>
          <a:bodyPr wrap="square" rtlCol="0">
            <a:spAutoFit/>
          </a:bodyPr>
          <a:lstStyle/>
          <a:p>
            <a:r>
              <a:rPr lang="it-IT" b="1" dirty="0">
                <a:solidFill>
                  <a:srgbClr val="000090"/>
                </a:solidFill>
              </a:rPr>
              <a:t>2024</a:t>
            </a:r>
          </a:p>
        </p:txBody>
      </p:sp>
      <p:sp>
        <p:nvSpPr>
          <p:cNvPr id="5" name="CasellaDiTesto 4">
            <a:extLst>
              <a:ext uri="{FF2B5EF4-FFF2-40B4-BE49-F238E27FC236}">
                <a16:creationId xmlns:a16="http://schemas.microsoft.com/office/drawing/2014/main" id="{F3510430-125C-4ECD-B2BA-D4B6FDB829CB}"/>
              </a:ext>
            </a:extLst>
          </p:cNvPr>
          <p:cNvSpPr txBox="1"/>
          <p:nvPr/>
        </p:nvSpPr>
        <p:spPr>
          <a:xfrm>
            <a:off x="22087" y="5641579"/>
            <a:ext cx="11938959" cy="478849"/>
          </a:xfrm>
          <a:prstGeom prst="rect">
            <a:avLst/>
          </a:prstGeom>
          <a:noFill/>
        </p:spPr>
        <p:txBody>
          <a:bodyPr wrap="square">
            <a:spAutoFit/>
          </a:bodyPr>
          <a:lstStyle/>
          <a:p>
            <a:pPr marR="0" lvl="0">
              <a:lnSpc>
                <a:spcPct val="107000"/>
              </a:lnSpc>
              <a:spcAft>
                <a:spcPts val="800"/>
              </a:spcAft>
            </a:pP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Gagner M, </a:t>
            </a: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Almutlaq</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L, </a:t>
            </a: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Gnanhoue</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G, Buchwald JN. Magnetic single-anastomosis side-to-side </a:t>
            </a: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duodeno</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-ileostomy for revision of sleeve gastrectomy in adults with severe obesity: 1-year outcomes. </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World J </a:t>
            </a:r>
            <a:r>
              <a:rPr lang="it-IT"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Surg</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2024 Oct;48(10):2337-2348. </a:t>
            </a:r>
          </a:p>
        </p:txBody>
      </p:sp>
      <p:pic>
        <p:nvPicPr>
          <p:cNvPr id="6" name="Immagine 5">
            <a:extLst>
              <a:ext uri="{FF2B5EF4-FFF2-40B4-BE49-F238E27FC236}">
                <a16:creationId xmlns:a16="http://schemas.microsoft.com/office/drawing/2014/main" id="{4DD36676-4113-09AE-5182-DC19769DBCE7}"/>
              </a:ext>
            </a:extLst>
          </p:cNvPr>
          <p:cNvPicPr>
            <a:picLocks noChangeAspect="1"/>
          </p:cNvPicPr>
          <p:nvPr/>
        </p:nvPicPr>
        <p:blipFill>
          <a:blip r:embed="rId3"/>
          <a:stretch>
            <a:fillRect/>
          </a:stretch>
        </p:blipFill>
        <p:spPr>
          <a:xfrm>
            <a:off x="4956505" y="0"/>
            <a:ext cx="2888782" cy="2051588"/>
          </a:xfrm>
          <a:prstGeom prst="rect">
            <a:avLst/>
          </a:prstGeom>
        </p:spPr>
      </p:pic>
      <p:pic>
        <p:nvPicPr>
          <p:cNvPr id="7" name="Immagine 6">
            <a:extLst>
              <a:ext uri="{FF2B5EF4-FFF2-40B4-BE49-F238E27FC236}">
                <a16:creationId xmlns:a16="http://schemas.microsoft.com/office/drawing/2014/main" id="{65C2DA8E-F5C2-0DCE-7278-F77C73DC1DE1}"/>
              </a:ext>
            </a:extLst>
          </p:cNvPr>
          <p:cNvPicPr>
            <a:picLocks noChangeAspect="1"/>
          </p:cNvPicPr>
          <p:nvPr/>
        </p:nvPicPr>
        <p:blipFill>
          <a:blip r:embed="rId4"/>
          <a:stretch>
            <a:fillRect/>
          </a:stretch>
        </p:blipFill>
        <p:spPr>
          <a:xfrm>
            <a:off x="7844774" y="0"/>
            <a:ext cx="4345807" cy="2051588"/>
          </a:xfrm>
          <a:prstGeom prst="rect">
            <a:avLst/>
          </a:prstGeom>
        </p:spPr>
      </p:pic>
      <p:pic>
        <p:nvPicPr>
          <p:cNvPr id="8" name="Immagine 7">
            <a:extLst>
              <a:ext uri="{FF2B5EF4-FFF2-40B4-BE49-F238E27FC236}">
                <a16:creationId xmlns:a16="http://schemas.microsoft.com/office/drawing/2014/main" id="{0137E786-823E-C4A8-764E-BA48B9D1A65A}"/>
              </a:ext>
            </a:extLst>
          </p:cNvPr>
          <p:cNvPicPr>
            <a:picLocks noChangeAspect="1"/>
          </p:cNvPicPr>
          <p:nvPr/>
        </p:nvPicPr>
        <p:blipFill>
          <a:blip r:embed="rId5"/>
          <a:stretch>
            <a:fillRect/>
          </a:stretch>
        </p:blipFill>
        <p:spPr>
          <a:xfrm>
            <a:off x="20669" y="2832899"/>
            <a:ext cx="7436232" cy="1797142"/>
          </a:xfrm>
          <a:prstGeom prst="rect">
            <a:avLst/>
          </a:prstGeom>
        </p:spPr>
      </p:pic>
      <p:pic>
        <p:nvPicPr>
          <p:cNvPr id="9" name="Immagine 8">
            <a:extLst>
              <a:ext uri="{FF2B5EF4-FFF2-40B4-BE49-F238E27FC236}">
                <a16:creationId xmlns:a16="http://schemas.microsoft.com/office/drawing/2014/main" id="{FD00948F-6C62-B6F2-E199-6F5744487571}"/>
              </a:ext>
            </a:extLst>
          </p:cNvPr>
          <p:cNvPicPr>
            <a:picLocks noChangeAspect="1"/>
          </p:cNvPicPr>
          <p:nvPr/>
        </p:nvPicPr>
        <p:blipFill>
          <a:blip r:embed="rId6">
            <a:lum bright="-20000" contrast="40000"/>
          </a:blip>
          <a:stretch>
            <a:fillRect/>
          </a:stretch>
        </p:blipFill>
        <p:spPr>
          <a:xfrm>
            <a:off x="7665067" y="2164322"/>
            <a:ext cx="4283517" cy="3374363"/>
          </a:xfrm>
          <a:prstGeom prst="rect">
            <a:avLst/>
          </a:prstGeom>
        </p:spPr>
      </p:pic>
    </p:spTree>
    <p:extLst>
      <p:ext uri="{BB962C8B-B14F-4D97-AF65-F5344CB8AC3E}">
        <p14:creationId xmlns:p14="http://schemas.microsoft.com/office/powerpoint/2010/main" val="3657301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A895E-A5B2-F1B5-151C-60589EE09086}"/>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D63AB69-2A28-C203-D111-27650432D43D}"/>
              </a:ext>
            </a:extLst>
          </p:cNvPr>
          <p:cNvPicPr>
            <a:picLocks noChangeAspect="1"/>
          </p:cNvPicPr>
          <p:nvPr/>
        </p:nvPicPr>
        <p:blipFill>
          <a:blip r:embed="rId2"/>
          <a:stretch>
            <a:fillRect/>
          </a:stretch>
        </p:blipFill>
        <p:spPr>
          <a:xfrm>
            <a:off x="123760" y="1"/>
            <a:ext cx="5678912" cy="1168966"/>
          </a:xfrm>
          <a:prstGeom prst="rect">
            <a:avLst/>
          </a:prstGeom>
        </p:spPr>
      </p:pic>
      <p:sp>
        <p:nvSpPr>
          <p:cNvPr id="4" name="CasellaDiTesto 3">
            <a:extLst>
              <a:ext uri="{FF2B5EF4-FFF2-40B4-BE49-F238E27FC236}">
                <a16:creationId xmlns:a16="http://schemas.microsoft.com/office/drawing/2014/main" id="{D8D6E0FB-51E8-F1E1-9D6B-982FFE699442}"/>
              </a:ext>
            </a:extLst>
          </p:cNvPr>
          <p:cNvSpPr txBox="1"/>
          <p:nvPr/>
        </p:nvSpPr>
        <p:spPr>
          <a:xfrm flipH="1">
            <a:off x="4968076" y="730623"/>
            <a:ext cx="670724" cy="369332"/>
          </a:xfrm>
          <a:prstGeom prst="rect">
            <a:avLst/>
          </a:prstGeom>
          <a:noFill/>
          <a:ln>
            <a:solidFill>
              <a:srgbClr val="000090"/>
            </a:solidFill>
          </a:ln>
        </p:spPr>
        <p:txBody>
          <a:bodyPr wrap="square" rtlCol="0">
            <a:spAutoFit/>
          </a:bodyPr>
          <a:lstStyle/>
          <a:p>
            <a:r>
              <a:rPr lang="it-IT" b="1" dirty="0">
                <a:solidFill>
                  <a:srgbClr val="000090"/>
                </a:solidFill>
              </a:rPr>
              <a:t>2024</a:t>
            </a:r>
          </a:p>
        </p:txBody>
      </p:sp>
      <p:sp>
        <p:nvSpPr>
          <p:cNvPr id="5" name="CasellaDiTesto 4">
            <a:extLst>
              <a:ext uri="{FF2B5EF4-FFF2-40B4-BE49-F238E27FC236}">
                <a16:creationId xmlns:a16="http://schemas.microsoft.com/office/drawing/2014/main" id="{2471FF75-F9C1-9309-0C5D-6492D7C36CAC}"/>
              </a:ext>
            </a:extLst>
          </p:cNvPr>
          <p:cNvSpPr txBox="1"/>
          <p:nvPr/>
        </p:nvSpPr>
        <p:spPr>
          <a:xfrm>
            <a:off x="0" y="5687105"/>
            <a:ext cx="12192000" cy="461665"/>
          </a:xfrm>
          <a:prstGeom prst="rect">
            <a:avLst/>
          </a:prstGeom>
          <a:noFill/>
          <a:ln>
            <a:noFill/>
          </a:ln>
        </p:spPr>
        <p:txBody>
          <a:bodyPr wrap="square">
            <a:spAutoFit/>
          </a:bodyPr>
          <a:lstStyle/>
          <a:p>
            <a:r>
              <a:rPr lang="en-US"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Cadière</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GB, Poras M, Maréchal MT, Pau L, </a:t>
            </a:r>
            <a:r>
              <a:rPr lang="en-US"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Muteganya</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R, </a:t>
            </a:r>
            <a:r>
              <a:rPr lang="en-US"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Gossum</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MV, </a:t>
            </a:r>
            <a:r>
              <a:rPr lang="en-US"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Cadière</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B, Sante NV, Gagner M. Sleeve gastrectomy with </a:t>
            </a:r>
            <a:r>
              <a:rPr lang="en-US"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duodenoileal</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bipartition using linear magnets: feasibility and safety at 1-year follow-up. </a:t>
            </a:r>
            <a:r>
              <a:rPr lang="it-IT"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J </a:t>
            </a:r>
            <a:r>
              <a:rPr lang="it-IT"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Gastrointest</a:t>
            </a:r>
            <a:r>
              <a:rPr lang="it-IT"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Surg</a:t>
            </a:r>
            <a:r>
              <a:rPr lang="it-IT"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2024 May;28(5):640-650.</a:t>
            </a:r>
            <a:endParaRPr lang="it-IT" sz="1200" dirty="0">
              <a:solidFill>
                <a:srgbClr val="002060"/>
              </a:solidFill>
            </a:endParaRPr>
          </a:p>
        </p:txBody>
      </p:sp>
      <p:pic>
        <p:nvPicPr>
          <p:cNvPr id="6" name="Immagine 5">
            <a:extLst>
              <a:ext uri="{FF2B5EF4-FFF2-40B4-BE49-F238E27FC236}">
                <a16:creationId xmlns:a16="http://schemas.microsoft.com/office/drawing/2014/main" id="{1583EAB4-E0B5-1F74-B46E-5ADAA1516C15}"/>
              </a:ext>
            </a:extLst>
          </p:cNvPr>
          <p:cNvPicPr>
            <a:picLocks noChangeAspect="1"/>
          </p:cNvPicPr>
          <p:nvPr/>
        </p:nvPicPr>
        <p:blipFill>
          <a:blip r:embed="rId3"/>
          <a:srcRect l="1166"/>
          <a:stretch/>
        </p:blipFill>
        <p:spPr>
          <a:xfrm>
            <a:off x="6616461" y="0"/>
            <a:ext cx="5066580" cy="2765923"/>
          </a:xfrm>
          <a:prstGeom prst="rect">
            <a:avLst/>
          </a:prstGeom>
        </p:spPr>
      </p:pic>
      <p:pic>
        <p:nvPicPr>
          <p:cNvPr id="7" name="Immagine 6">
            <a:extLst>
              <a:ext uri="{FF2B5EF4-FFF2-40B4-BE49-F238E27FC236}">
                <a16:creationId xmlns:a16="http://schemas.microsoft.com/office/drawing/2014/main" id="{B4F991E6-1CBA-68D4-B6F5-75FF4673809B}"/>
              </a:ext>
            </a:extLst>
          </p:cNvPr>
          <p:cNvPicPr>
            <a:picLocks noChangeAspect="1"/>
          </p:cNvPicPr>
          <p:nvPr/>
        </p:nvPicPr>
        <p:blipFill>
          <a:blip r:embed="rId4"/>
          <a:srcRect l="3575"/>
          <a:stretch/>
        </p:blipFill>
        <p:spPr>
          <a:xfrm>
            <a:off x="402270" y="1168967"/>
            <a:ext cx="5196654" cy="2260033"/>
          </a:xfrm>
          <a:prstGeom prst="rect">
            <a:avLst/>
          </a:prstGeom>
        </p:spPr>
      </p:pic>
      <p:pic>
        <p:nvPicPr>
          <p:cNvPr id="8" name="Immagine 7">
            <a:extLst>
              <a:ext uri="{FF2B5EF4-FFF2-40B4-BE49-F238E27FC236}">
                <a16:creationId xmlns:a16="http://schemas.microsoft.com/office/drawing/2014/main" id="{BBCA35E7-B871-B6D2-0133-34DD32787D78}"/>
              </a:ext>
            </a:extLst>
          </p:cNvPr>
          <p:cNvPicPr>
            <a:picLocks noChangeAspect="1"/>
          </p:cNvPicPr>
          <p:nvPr/>
        </p:nvPicPr>
        <p:blipFill>
          <a:blip r:embed="rId5"/>
          <a:stretch>
            <a:fillRect/>
          </a:stretch>
        </p:blipFill>
        <p:spPr>
          <a:xfrm>
            <a:off x="327507" y="3498012"/>
            <a:ext cx="4850885" cy="2154217"/>
          </a:xfrm>
          <a:prstGeom prst="rect">
            <a:avLst/>
          </a:prstGeom>
        </p:spPr>
      </p:pic>
      <p:sp>
        <p:nvSpPr>
          <p:cNvPr id="9" name="CasellaDiTesto 8">
            <a:extLst>
              <a:ext uri="{FF2B5EF4-FFF2-40B4-BE49-F238E27FC236}">
                <a16:creationId xmlns:a16="http://schemas.microsoft.com/office/drawing/2014/main" id="{EC9D326B-E543-164F-C46B-216E40C3D698}"/>
              </a:ext>
            </a:extLst>
          </p:cNvPr>
          <p:cNvSpPr txBox="1"/>
          <p:nvPr/>
        </p:nvSpPr>
        <p:spPr>
          <a:xfrm>
            <a:off x="5638800" y="3009449"/>
            <a:ext cx="6408198" cy="2677656"/>
          </a:xfrm>
          <a:prstGeom prst="rect">
            <a:avLst/>
          </a:prstGeom>
          <a:noFill/>
        </p:spPr>
        <p:txBody>
          <a:bodyPr wrap="square">
            <a:spAutoFit/>
          </a:bodyPr>
          <a:lstStyle/>
          <a:p>
            <a:pPr marL="171450" indent="-171450" algn="just">
              <a:buFont typeface="Arial" panose="020B0604020202020204" pitchFamily="34" charset="0"/>
              <a:buChar char="•"/>
            </a:pPr>
            <a:r>
              <a:rPr lang="en-US" sz="1200" dirty="0"/>
              <a:t>Side-to-side DI bipartition with the magnet anastomosis system (MS) with SG. By endoscopic positioning, a distal magnet (250 cm proximal to the ileocecal valve) and a proximal magnet (first part of the duodenum) were aligned with laparoscopic assistance to inaugurate MCA. An isotopic study assessed transit through the bipartition.</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dirty="0"/>
              <a:t>10 patients (BMI of 44.2 ± 1.3 kg/m²) . In 9 of 10 patients, an SG was performed concurrently. The median operative time was 161.0 minutes and the median hospital stay was 3 days .Paired magnets were expelled at a median of 43 days. </a:t>
            </a:r>
            <a:r>
              <a:rPr lang="en-US" sz="1200" b="1" dirty="0">
                <a:solidFill>
                  <a:srgbClr val="002060"/>
                </a:solidFill>
              </a:rPr>
              <a:t>There was no device-related serious advanced event within 1 year. All anastomoses were patent with satisfactory diameters after magnet expulsion and at 1 year.</a:t>
            </a:r>
          </a:p>
          <a:p>
            <a:pPr marL="171450" indent="-171450" algn="just">
              <a:buFont typeface="Arial" panose="020B0604020202020204" pitchFamily="34" charset="0"/>
              <a:buChar char="•"/>
            </a:pPr>
            <a:endParaRPr lang="en-US" sz="1200" dirty="0"/>
          </a:p>
          <a:p>
            <a:pPr marL="171450" indent="-171450" algn="just">
              <a:buFont typeface="Arial" panose="020B0604020202020204" pitchFamily="34" charset="0"/>
              <a:buChar char="•"/>
            </a:pPr>
            <a:r>
              <a:rPr lang="en-US" sz="1200" b="1" dirty="0">
                <a:solidFill>
                  <a:srgbClr val="002060"/>
                </a:solidFill>
              </a:rPr>
              <a:t>Respective BMI, BMI reduction, and total weight loss were 28.9 ± 1.8 kg/m², 15.2 ± 1.8 kg/m², and 34.2% ± 4.1%, </a:t>
            </a:r>
            <a:r>
              <a:rPr lang="en-US" sz="1200" dirty="0"/>
              <a:t>respectively. Of note, 70.0% of patients reported that they were very satisfied. The isotopic study found a median of 19.0% of the meal transited through the ileal loop.</a:t>
            </a:r>
            <a:endParaRPr lang="it-IT" sz="1200" dirty="0"/>
          </a:p>
        </p:txBody>
      </p:sp>
    </p:spTree>
    <p:extLst>
      <p:ext uri="{BB962C8B-B14F-4D97-AF65-F5344CB8AC3E}">
        <p14:creationId xmlns:p14="http://schemas.microsoft.com/office/powerpoint/2010/main" val="259917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06A80F-6941-1E21-4DFF-9B2D18BBAF99}"/>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9A690B87-C5D4-70C6-8148-640AECFD75B8}"/>
              </a:ext>
            </a:extLst>
          </p:cNvPr>
          <p:cNvPicPr>
            <a:picLocks noChangeAspect="1"/>
          </p:cNvPicPr>
          <p:nvPr/>
        </p:nvPicPr>
        <p:blipFill>
          <a:blip r:embed="rId2"/>
          <a:stretch>
            <a:fillRect/>
          </a:stretch>
        </p:blipFill>
        <p:spPr>
          <a:xfrm>
            <a:off x="123760" y="1"/>
            <a:ext cx="5678912" cy="1168966"/>
          </a:xfrm>
          <a:prstGeom prst="rect">
            <a:avLst/>
          </a:prstGeom>
        </p:spPr>
      </p:pic>
      <p:sp>
        <p:nvSpPr>
          <p:cNvPr id="4" name="CasellaDiTesto 3">
            <a:extLst>
              <a:ext uri="{FF2B5EF4-FFF2-40B4-BE49-F238E27FC236}">
                <a16:creationId xmlns:a16="http://schemas.microsoft.com/office/drawing/2014/main" id="{C1794877-7F33-6CE7-8FF1-4CAA62B7196A}"/>
              </a:ext>
            </a:extLst>
          </p:cNvPr>
          <p:cNvSpPr txBox="1"/>
          <p:nvPr/>
        </p:nvSpPr>
        <p:spPr>
          <a:xfrm flipH="1">
            <a:off x="4968076" y="730623"/>
            <a:ext cx="670724" cy="369332"/>
          </a:xfrm>
          <a:prstGeom prst="rect">
            <a:avLst/>
          </a:prstGeom>
          <a:noFill/>
          <a:ln>
            <a:solidFill>
              <a:srgbClr val="000090"/>
            </a:solidFill>
          </a:ln>
        </p:spPr>
        <p:txBody>
          <a:bodyPr wrap="square" rtlCol="0">
            <a:spAutoFit/>
          </a:bodyPr>
          <a:lstStyle/>
          <a:p>
            <a:r>
              <a:rPr lang="it-IT" b="1" dirty="0">
                <a:solidFill>
                  <a:srgbClr val="000090"/>
                </a:solidFill>
              </a:rPr>
              <a:t>2024</a:t>
            </a:r>
          </a:p>
        </p:txBody>
      </p:sp>
      <p:sp>
        <p:nvSpPr>
          <p:cNvPr id="5" name="CasellaDiTesto 4">
            <a:extLst>
              <a:ext uri="{FF2B5EF4-FFF2-40B4-BE49-F238E27FC236}">
                <a16:creationId xmlns:a16="http://schemas.microsoft.com/office/drawing/2014/main" id="{A3B980A4-0E2A-6878-5E09-D369BB7BAA17}"/>
              </a:ext>
            </a:extLst>
          </p:cNvPr>
          <p:cNvSpPr txBox="1"/>
          <p:nvPr/>
        </p:nvSpPr>
        <p:spPr>
          <a:xfrm>
            <a:off x="-21628" y="5709257"/>
            <a:ext cx="12192000" cy="461665"/>
          </a:xfrm>
          <a:prstGeom prst="rect">
            <a:avLst/>
          </a:prstGeom>
          <a:noFill/>
          <a:ln>
            <a:noFill/>
          </a:ln>
        </p:spPr>
        <p:txBody>
          <a:bodyPr wrap="square">
            <a:spAutoFit/>
          </a:bodyPr>
          <a:lstStyle/>
          <a:p>
            <a:r>
              <a:rPr lang="en-US"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Cadière</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GB, Poras M, Maréchal MT, Pau L, </a:t>
            </a:r>
            <a:r>
              <a:rPr lang="en-US"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Muteganya</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R, </a:t>
            </a:r>
            <a:r>
              <a:rPr lang="en-US"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Gossum</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MV, </a:t>
            </a:r>
            <a:r>
              <a:rPr lang="en-US"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Cadière</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B, Sante NV, Gagner M. Sleeve gastrectomy with </a:t>
            </a:r>
            <a:r>
              <a:rPr lang="en-US"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duodenoileal</a:t>
            </a:r>
            <a:r>
              <a:rPr lang="en-US"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bipartition using linear magnets: feasibility and safety at 1-year follow-up. </a:t>
            </a:r>
            <a:r>
              <a:rPr lang="it-IT"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J </a:t>
            </a:r>
            <a:r>
              <a:rPr lang="it-IT"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Gastrointest</a:t>
            </a:r>
            <a:r>
              <a:rPr lang="it-IT"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2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Surg</a:t>
            </a:r>
            <a:r>
              <a:rPr lang="it-IT" sz="12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2024 May;28(5):640-650</a:t>
            </a:r>
            <a:r>
              <a:rPr lang="it-IT" sz="12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a:t>
            </a:r>
            <a:endParaRPr lang="it-IT" sz="1200" dirty="0">
              <a:solidFill>
                <a:schemeClr val="accent1"/>
              </a:solidFill>
            </a:endParaRPr>
          </a:p>
        </p:txBody>
      </p:sp>
      <p:pic>
        <p:nvPicPr>
          <p:cNvPr id="6" name="Immagine 5">
            <a:extLst>
              <a:ext uri="{FF2B5EF4-FFF2-40B4-BE49-F238E27FC236}">
                <a16:creationId xmlns:a16="http://schemas.microsoft.com/office/drawing/2014/main" id="{2BEB6B26-B39F-BB64-B45B-196644189D97}"/>
              </a:ext>
            </a:extLst>
          </p:cNvPr>
          <p:cNvPicPr>
            <a:picLocks noChangeAspect="1"/>
          </p:cNvPicPr>
          <p:nvPr/>
        </p:nvPicPr>
        <p:blipFill>
          <a:blip r:embed="rId3"/>
          <a:srcRect l="2445" r="2397"/>
          <a:stretch/>
        </p:blipFill>
        <p:spPr>
          <a:xfrm>
            <a:off x="0" y="1168967"/>
            <a:ext cx="4451027" cy="4332303"/>
          </a:xfrm>
          <a:prstGeom prst="rect">
            <a:avLst/>
          </a:prstGeom>
        </p:spPr>
      </p:pic>
      <p:pic>
        <p:nvPicPr>
          <p:cNvPr id="7" name="Immagine 6">
            <a:extLst>
              <a:ext uri="{FF2B5EF4-FFF2-40B4-BE49-F238E27FC236}">
                <a16:creationId xmlns:a16="http://schemas.microsoft.com/office/drawing/2014/main" id="{FFD36519-1512-271A-DAAD-170AC8D01EE2}"/>
              </a:ext>
            </a:extLst>
          </p:cNvPr>
          <p:cNvPicPr>
            <a:picLocks noChangeAspect="1"/>
          </p:cNvPicPr>
          <p:nvPr/>
        </p:nvPicPr>
        <p:blipFill>
          <a:blip r:embed="rId4"/>
          <a:stretch>
            <a:fillRect/>
          </a:stretch>
        </p:blipFill>
        <p:spPr>
          <a:xfrm>
            <a:off x="4537631" y="1213019"/>
            <a:ext cx="4007711" cy="4288251"/>
          </a:xfrm>
          <a:prstGeom prst="rect">
            <a:avLst/>
          </a:prstGeom>
        </p:spPr>
      </p:pic>
      <p:pic>
        <p:nvPicPr>
          <p:cNvPr id="8" name="Immagine 7">
            <a:extLst>
              <a:ext uri="{FF2B5EF4-FFF2-40B4-BE49-F238E27FC236}">
                <a16:creationId xmlns:a16="http://schemas.microsoft.com/office/drawing/2014/main" id="{09E50640-30D0-A918-57C7-5A5E22799438}"/>
              </a:ext>
            </a:extLst>
          </p:cNvPr>
          <p:cNvPicPr>
            <a:picLocks noChangeAspect="1"/>
          </p:cNvPicPr>
          <p:nvPr/>
        </p:nvPicPr>
        <p:blipFill>
          <a:blip r:embed="rId5"/>
          <a:stretch>
            <a:fillRect/>
          </a:stretch>
        </p:blipFill>
        <p:spPr>
          <a:xfrm>
            <a:off x="8544155" y="1392766"/>
            <a:ext cx="3626217" cy="4108504"/>
          </a:xfrm>
          <a:prstGeom prst="rect">
            <a:avLst/>
          </a:prstGeom>
        </p:spPr>
      </p:pic>
    </p:spTree>
    <p:extLst>
      <p:ext uri="{BB962C8B-B14F-4D97-AF65-F5344CB8AC3E}">
        <p14:creationId xmlns:p14="http://schemas.microsoft.com/office/powerpoint/2010/main" val="1676646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2BC85-7223-51C7-077D-5D281B3DA1D6}"/>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850689A5-9E91-0A38-B779-F913ADA4B829}"/>
              </a:ext>
            </a:extLst>
          </p:cNvPr>
          <p:cNvPicPr>
            <a:picLocks noChangeAspect="1"/>
          </p:cNvPicPr>
          <p:nvPr/>
        </p:nvPicPr>
        <p:blipFill>
          <a:blip r:embed="rId2"/>
          <a:stretch>
            <a:fillRect/>
          </a:stretch>
        </p:blipFill>
        <p:spPr>
          <a:xfrm>
            <a:off x="123760" y="1"/>
            <a:ext cx="4873494" cy="1003176"/>
          </a:xfrm>
          <a:prstGeom prst="rect">
            <a:avLst/>
          </a:prstGeom>
        </p:spPr>
      </p:pic>
      <p:sp>
        <p:nvSpPr>
          <p:cNvPr id="4" name="CasellaDiTesto 3">
            <a:extLst>
              <a:ext uri="{FF2B5EF4-FFF2-40B4-BE49-F238E27FC236}">
                <a16:creationId xmlns:a16="http://schemas.microsoft.com/office/drawing/2014/main" id="{8A7B8E94-8B44-91BA-AAD4-6BF439F782B3}"/>
              </a:ext>
            </a:extLst>
          </p:cNvPr>
          <p:cNvSpPr txBox="1"/>
          <p:nvPr/>
        </p:nvSpPr>
        <p:spPr>
          <a:xfrm flipH="1">
            <a:off x="4098065" y="633845"/>
            <a:ext cx="670724" cy="369332"/>
          </a:xfrm>
          <a:prstGeom prst="rect">
            <a:avLst/>
          </a:prstGeom>
          <a:noFill/>
          <a:ln>
            <a:solidFill>
              <a:srgbClr val="000090"/>
            </a:solidFill>
          </a:ln>
        </p:spPr>
        <p:txBody>
          <a:bodyPr wrap="square" rtlCol="0">
            <a:spAutoFit/>
          </a:bodyPr>
          <a:lstStyle/>
          <a:p>
            <a:r>
              <a:rPr lang="it-IT" b="1" dirty="0">
                <a:solidFill>
                  <a:srgbClr val="000090"/>
                </a:solidFill>
              </a:rPr>
              <a:t>2024</a:t>
            </a:r>
          </a:p>
        </p:txBody>
      </p:sp>
      <p:pic>
        <p:nvPicPr>
          <p:cNvPr id="6" name="Immagine 5">
            <a:extLst>
              <a:ext uri="{FF2B5EF4-FFF2-40B4-BE49-F238E27FC236}">
                <a16:creationId xmlns:a16="http://schemas.microsoft.com/office/drawing/2014/main" id="{DBB03AE0-03E8-D675-2C97-735FD975E140}"/>
              </a:ext>
            </a:extLst>
          </p:cNvPr>
          <p:cNvPicPr>
            <a:picLocks noChangeAspect="1"/>
          </p:cNvPicPr>
          <p:nvPr/>
        </p:nvPicPr>
        <p:blipFill>
          <a:blip r:embed="rId3"/>
          <a:stretch>
            <a:fillRect/>
          </a:stretch>
        </p:blipFill>
        <p:spPr>
          <a:xfrm>
            <a:off x="123760" y="4161661"/>
            <a:ext cx="6388032" cy="1923429"/>
          </a:xfrm>
          <a:prstGeom prst="rect">
            <a:avLst/>
          </a:prstGeom>
        </p:spPr>
      </p:pic>
      <p:pic>
        <p:nvPicPr>
          <p:cNvPr id="7" name="Immagine 6">
            <a:extLst>
              <a:ext uri="{FF2B5EF4-FFF2-40B4-BE49-F238E27FC236}">
                <a16:creationId xmlns:a16="http://schemas.microsoft.com/office/drawing/2014/main" id="{6CE61544-BB1D-DAA7-0E15-93BA84AFB77D}"/>
              </a:ext>
            </a:extLst>
          </p:cNvPr>
          <p:cNvPicPr>
            <a:picLocks noChangeAspect="1"/>
          </p:cNvPicPr>
          <p:nvPr/>
        </p:nvPicPr>
        <p:blipFill>
          <a:blip r:embed="rId4"/>
          <a:srcRect r="51697" b="50605"/>
          <a:stretch/>
        </p:blipFill>
        <p:spPr>
          <a:xfrm>
            <a:off x="123760" y="1091928"/>
            <a:ext cx="3764634" cy="3208823"/>
          </a:xfrm>
          <a:prstGeom prst="rect">
            <a:avLst/>
          </a:prstGeom>
        </p:spPr>
      </p:pic>
      <p:pic>
        <p:nvPicPr>
          <p:cNvPr id="8" name="Immagine 7">
            <a:extLst>
              <a:ext uri="{FF2B5EF4-FFF2-40B4-BE49-F238E27FC236}">
                <a16:creationId xmlns:a16="http://schemas.microsoft.com/office/drawing/2014/main" id="{D23BA640-1C2A-2A07-6B59-6174DB86A450}"/>
              </a:ext>
            </a:extLst>
          </p:cNvPr>
          <p:cNvPicPr>
            <a:picLocks noChangeAspect="1"/>
          </p:cNvPicPr>
          <p:nvPr/>
        </p:nvPicPr>
        <p:blipFill>
          <a:blip r:embed="rId4"/>
          <a:srcRect l="51697" b="50605"/>
          <a:stretch/>
        </p:blipFill>
        <p:spPr>
          <a:xfrm>
            <a:off x="6321971" y="2850227"/>
            <a:ext cx="3657418" cy="3117435"/>
          </a:xfrm>
          <a:prstGeom prst="rect">
            <a:avLst/>
          </a:prstGeom>
        </p:spPr>
      </p:pic>
      <p:pic>
        <p:nvPicPr>
          <p:cNvPr id="9" name="Immagine 8">
            <a:extLst>
              <a:ext uri="{FF2B5EF4-FFF2-40B4-BE49-F238E27FC236}">
                <a16:creationId xmlns:a16="http://schemas.microsoft.com/office/drawing/2014/main" id="{51515643-AC03-3A50-C9F8-93651A405836}"/>
              </a:ext>
            </a:extLst>
          </p:cNvPr>
          <p:cNvPicPr>
            <a:picLocks noChangeAspect="1"/>
          </p:cNvPicPr>
          <p:nvPr/>
        </p:nvPicPr>
        <p:blipFill>
          <a:blip r:embed="rId4">
            <a:lum contrast="20000"/>
          </a:blip>
          <a:srcRect l="1051" t="50605"/>
          <a:stretch/>
        </p:blipFill>
        <p:spPr>
          <a:xfrm>
            <a:off x="4997254" y="253949"/>
            <a:ext cx="5966451" cy="2482544"/>
          </a:xfrm>
          <a:prstGeom prst="rect">
            <a:avLst/>
          </a:prstGeom>
        </p:spPr>
      </p:pic>
    </p:spTree>
    <p:extLst>
      <p:ext uri="{BB962C8B-B14F-4D97-AF65-F5344CB8AC3E}">
        <p14:creationId xmlns:p14="http://schemas.microsoft.com/office/powerpoint/2010/main" val="1310719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5339562" y="-319078"/>
            <a:ext cx="6104876" cy="3227514"/>
          </a:xfrm>
        </p:spPr>
        <p:txBody>
          <a:bodyPr>
            <a:normAutofit/>
          </a:bodyPr>
          <a:lstStyle/>
          <a:p>
            <a:r>
              <a:rPr lang="it-IT" sz="4000" dirty="0"/>
              <a:t>Grazie per l’attenzione</a:t>
            </a:r>
          </a:p>
        </p:txBody>
      </p:sp>
      <p:pic>
        <p:nvPicPr>
          <p:cNvPr id="2" name="Immagine 1">
            <a:extLst>
              <a:ext uri="{FF2B5EF4-FFF2-40B4-BE49-F238E27FC236}">
                <a16:creationId xmlns:a16="http://schemas.microsoft.com/office/drawing/2014/main" id="{E4009F1C-2B83-BDBB-83FF-1DB9BBD87E34}"/>
              </a:ext>
            </a:extLst>
          </p:cNvPr>
          <p:cNvPicPr>
            <a:picLocks noChangeAspect="1"/>
          </p:cNvPicPr>
          <p:nvPr/>
        </p:nvPicPr>
        <p:blipFill>
          <a:blip r:embed="rId2"/>
          <a:stretch>
            <a:fillRect/>
          </a:stretch>
        </p:blipFill>
        <p:spPr>
          <a:xfrm>
            <a:off x="6765304" y="3162676"/>
            <a:ext cx="3996014" cy="3429000"/>
          </a:xfrm>
          <a:prstGeom prst="rect">
            <a:avLst/>
          </a:prstGeom>
        </p:spPr>
      </p:pic>
    </p:spTree>
    <p:extLst>
      <p:ext uri="{BB962C8B-B14F-4D97-AF65-F5344CB8AC3E}">
        <p14:creationId xmlns:p14="http://schemas.microsoft.com/office/powerpoint/2010/main" val="1745545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1A8EA-0E32-180D-6C3A-AFE97D4DE71E}"/>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CC90F640-5511-9975-110F-0407A4E63C95}"/>
              </a:ext>
            </a:extLst>
          </p:cNvPr>
          <p:cNvPicPr>
            <a:picLocks noChangeAspect="1"/>
          </p:cNvPicPr>
          <p:nvPr/>
        </p:nvPicPr>
        <p:blipFill>
          <a:blip r:embed="rId2"/>
          <a:stretch>
            <a:fillRect/>
          </a:stretch>
        </p:blipFill>
        <p:spPr>
          <a:xfrm>
            <a:off x="0" y="0"/>
            <a:ext cx="6140766" cy="3073558"/>
          </a:xfrm>
          <a:prstGeom prst="rect">
            <a:avLst/>
          </a:prstGeom>
        </p:spPr>
      </p:pic>
      <p:sp>
        <p:nvSpPr>
          <p:cNvPr id="5" name="CasellaDiTesto 4">
            <a:extLst>
              <a:ext uri="{FF2B5EF4-FFF2-40B4-BE49-F238E27FC236}">
                <a16:creationId xmlns:a16="http://schemas.microsoft.com/office/drawing/2014/main" id="{76085D0F-5BD5-521F-0661-6D17413F3FAA}"/>
              </a:ext>
            </a:extLst>
          </p:cNvPr>
          <p:cNvSpPr txBox="1"/>
          <p:nvPr/>
        </p:nvSpPr>
        <p:spPr>
          <a:xfrm>
            <a:off x="685798" y="3603805"/>
            <a:ext cx="10758639" cy="968278"/>
          </a:xfrm>
          <a:prstGeom prst="rect">
            <a:avLst/>
          </a:prstGeom>
          <a:noFill/>
        </p:spPr>
        <p:txBody>
          <a:bodyPr wrap="square">
            <a:spAutoFit/>
          </a:bodyPr>
          <a:lstStyle/>
          <a:p>
            <a:pPr marR="0" lvl="0" algn="just">
              <a:lnSpc>
                <a:spcPct val="107000"/>
              </a:lnSpc>
              <a:spcAft>
                <a:spcPts val="800"/>
              </a:spcAft>
            </a:pPr>
            <a:r>
              <a:rPr lang="en-US" sz="1800" b="1" kern="1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Gagner M, </a:t>
            </a:r>
            <a:r>
              <a:rPr lang="en-US" sz="1800" b="1" kern="100" dirty="0" err="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Almutlaq</a:t>
            </a:r>
            <a:r>
              <a:rPr lang="en-US" sz="1800" b="1" kern="1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L, </a:t>
            </a:r>
            <a:r>
              <a:rPr lang="en-US" sz="1800" b="1" kern="100" dirty="0" err="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Gnanhoue</a:t>
            </a:r>
            <a:r>
              <a:rPr lang="en-US" sz="1800" b="1" kern="1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G, Buchwald JN. First-in-Human Linear Magnetic Compression Gastro-Ileostomy: Feasibility and Early Outcomes. J </a:t>
            </a:r>
            <a:r>
              <a:rPr lang="en-US" sz="1800" b="1" kern="100" dirty="0" err="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Gastrointest</a:t>
            </a:r>
            <a:r>
              <a:rPr lang="en-US" sz="1800" b="1" kern="1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Surg. 2025 Apr 29:102067. </a:t>
            </a:r>
            <a:r>
              <a:rPr lang="en-US" sz="1800" b="1" kern="100" dirty="0" err="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doi</a:t>
            </a:r>
            <a:r>
              <a:rPr lang="en-US" sz="1800" b="1" kern="1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10.1016/j.gassur.2025.102067. </a:t>
            </a:r>
            <a:r>
              <a:rPr lang="en-US" sz="1800" b="1" kern="100" dirty="0" err="1">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Epub</a:t>
            </a:r>
            <a:r>
              <a:rPr lang="en-US" sz="1800" b="1" kern="1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ahead of print. </a:t>
            </a:r>
            <a:r>
              <a:rPr lang="it-IT" sz="1800" b="1" kern="100"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PMID: 40311795.</a:t>
            </a:r>
          </a:p>
        </p:txBody>
      </p:sp>
      <p:sp>
        <p:nvSpPr>
          <p:cNvPr id="7" name="CasellaDiTesto 6">
            <a:extLst>
              <a:ext uri="{FF2B5EF4-FFF2-40B4-BE49-F238E27FC236}">
                <a16:creationId xmlns:a16="http://schemas.microsoft.com/office/drawing/2014/main" id="{E4A87658-6C0F-636B-3F92-DE7B0C943B50}"/>
              </a:ext>
            </a:extLst>
          </p:cNvPr>
          <p:cNvSpPr txBox="1"/>
          <p:nvPr/>
        </p:nvSpPr>
        <p:spPr>
          <a:xfrm>
            <a:off x="564128" y="4745338"/>
            <a:ext cx="11153276" cy="1200329"/>
          </a:xfrm>
          <a:prstGeom prst="rect">
            <a:avLst/>
          </a:prstGeom>
          <a:noFill/>
        </p:spPr>
        <p:txBody>
          <a:bodyPr wrap="square">
            <a:spAutoFit/>
          </a:bodyPr>
          <a:lstStyle/>
          <a:p>
            <a:pPr algn="just"/>
            <a:r>
              <a:rPr lang="en-US" dirty="0"/>
              <a:t>F</a:t>
            </a:r>
            <a:r>
              <a:rPr lang="en-US" sz="1800" b="0" i="0" u="none" strike="noStrike" baseline="0" dirty="0"/>
              <a:t>irst-in-human study, patients with obesity underwent </a:t>
            </a:r>
            <a:r>
              <a:rPr lang="en-US" sz="1800" b="1" i="1" u="none" strike="noStrike" baseline="0" dirty="0">
                <a:solidFill>
                  <a:srgbClr val="002060"/>
                </a:solidFill>
              </a:rPr>
              <a:t>magnetic </a:t>
            </a:r>
            <a:r>
              <a:rPr lang="en-US" sz="1800" b="1" i="0" u="none" strike="noStrike" baseline="0" dirty="0">
                <a:solidFill>
                  <a:srgbClr val="002060"/>
                </a:solidFill>
              </a:rPr>
              <a:t>gastro-ileostomy bipartition for weight loss</a:t>
            </a:r>
            <a:r>
              <a:rPr lang="en-US" sz="1800" b="0" i="0" u="none" strike="noStrike" baseline="0" dirty="0"/>
              <a:t>. The procedure was feasible, safe, and required no stapling/suturing or retained foreign materials. 100% of patients formed patent anastomoses resulting in </a:t>
            </a:r>
            <a:r>
              <a:rPr lang="en-US" sz="1800" b="1" i="0" u="none" strike="noStrike" baseline="0" dirty="0">
                <a:solidFill>
                  <a:srgbClr val="002060"/>
                </a:solidFill>
              </a:rPr>
              <a:t>clinically meaningful total and excess weight loss (18.9%; 52.4%) with 0.0% major complications</a:t>
            </a:r>
            <a:endParaRPr lang="it-IT" b="1" dirty="0">
              <a:solidFill>
                <a:srgbClr val="002060"/>
              </a:solidFill>
            </a:endParaRPr>
          </a:p>
        </p:txBody>
      </p:sp>
      <p:sp>
        <p:nvSpPr>
          <p:cNvPr id="8" name="CasellaDiTesto 7">
            <a:extLst>
              <a:ext uri="{FF2B5EF4-FFF2-40B4-BE49-F238E27FC236}">
                <a16:creationId xmlns:a16="http://schemas.microsoft.com/office/drawing/2014/main" id="{C1EBD759-C790-020B-D4EE-C05ACF76A5B9}"/>
              </a:ext>
            </a:extLst>
          </p:cNvPr>
          <p:cNvSpPr txBox="1"/>
          <p:nvPr/>
        </p:nvSpPr>
        <p:spPr>
          <a:xfrm>
            <a:off x="2252940" y="317832"/>
            <a:ext cx="817443" cy="461665"/>
          </a:xfrm>
          <a:prstGeom prst="rect">
            <a:avLst/>
          </a:prstGeom>
          <a:noFill/>
          <a:ln>
            <a:solidFill>
              <a:srgbClr val="000090"/>
            </a:solidFill>
          </a:ln>
        </p:spPr>
        <p:txBody>
          <a:bodyPr wrap="square" rtlCol="0">
            <a:spAutoFit/>
          </a:bodyPr>
          <a:lstStyle/>
          <a:p>
            <a:r>
              <a:rPr lang="it-IT" sz="2400" b="1" dirty="0">
                <a:solidFill>
                  <a:srgbClr val="000090"/>
                </a:solidFill>
              </a:rPr>
              <a:t>2025</a:t>
            </a:r>
          </a:p>
        </p:txBody>
      </p:sp>
    </p:spTree>
    <p:extLst>
      <p:ext uri="{BB962C8B-B14F-4D97-AF65-F5344CB8AC3E}">
        <p14:creationId xmlns:p14="http://schemas.microsoft.com/office/powerpoint/2010/main" val="260433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2A270B2-EB13-C332-6B00-A4507E560475}"/>
              </a:ext>
            </a:extLst>
          </p:cNvPr>
          <p:cNvPicPr>
            <a:picLocks noChangeAspect="1"/>
          </p:cNvPicPr>
          <p:nvPr/>
        </p:nvPicPr>
        <p:blipFill>
          <a:blip r:embed="rId2"/>
          <a:stretch>
            <a:fillRect/>
          </a:stretch>
        </p:blipFill>
        <p:spPr>
          <a:xfrm>
            <a:off x="2815925" y="991402"/>
            <a:ext cx="8031747" cy="4517857"/>
          </a:xfrm>
          <a:prstGeom prst="rect">
            <a:avLst/>
          </a:prstGeom>
        </p:spPr>
      </p:pic>
      <p:sp>
        <p:nvSpPr>
          <p:cNvPr id="7" name="CasellaDiTesto 6">
            <a:extLst>
              <a:ext uri="{FF2B5EF4-FFF2-40B4-BE49-F238E27FC236}">
                <a16:creationId xmlns:a16="http://schemas.microsoft.com/office/drawing/2014/main" id="{71D82EDA-DA95-D9B5-908D-8AE15E9765CE}"/>
              </a:ext>
            </a:extLst>
          </p:cNvPr>
          <p:cNvSpPr txBox="1"/>
          <p:nvPr/>
        </p:nvSpPr>
        <p:spPr>
          <a:xfrm>
            <a:off x="33153" y="5681932"/>
            <a:ext cx="12125694" cy="369332"/>
          </a:xfrm>
          <a:prstGeom prst="rect">
            <a:avLst/>
          </a:prstGeom>
          <a:noFill/>
        </p:spPr>
        <p:txBody>
          <a:bodyPr wrap="square">
            <a:spAutoFit/>
          </a:bodyPr>
          <a:lstStyle/>
          <a:p>
            <a:pPr algn="just"/>
            <a:r>
              <a:rPr lang="it-IT" sz="1100" dirty="0" err="1">
                <a:solidFill>
                  <a:srgbClr val="002060"/>
                </a:solidFill>
              </a:rPr>
              <a:t>Gagner</a:t>
            </a:r>
            <a:r>
              <a:rPr lang="it-IT" sz="1100" dirty="0">
                <a:solidFill>
                  <a:srgbClr val="002060"/>
                </a:solidFill>
              </a:rPr>
              <a:t> M, </a:t>
            </a:r>
            <a:r>
              <a:rPr lang="it-IT" sz="1100" dirty="0" err="1">
                <a:solidFill>
                  <a:srgbClr val="002060"/>
                </a:solidFill>
              </a:rPr>
              <a:t>Almutlaq</a:t>
            </a:r>
            <a:r>
              <a:rPr lang="it-IT" sz="1100" dirty="0">
                <a:solidFill>
                  <a:srgbClr val="002060"/>
                </a:solidFill>
              </a:rPr>
              <a:t> L, </a:t>
            </a:r>
            <a:r>
              <a:rPr lang="it-IT" sz="1100" dirty="0" err="1">
                <a:solidFill>
                  <a:srgbClr val="002060"/>
                </a:solidFill>
              </a:rPr>
              <a:t>Gnanhoue</a:t>
            </a:r>
            <a:r>
              <a:rPr lang="it-IT" sz="1100" dirty="0">
                <a:solidFill>
                  <a:srgbClr val="002060"/>
                </a:solidFill>
              </a:rPr>
              <a:t> G, </a:t>
            </a:r>
            <a:r>
              <a:rPr lang="it-IT" sz="1100" dirty="0" err="1">
                <a:solidFill>
                  <a:srgbClr val="002060"/>
                </a:solidFill>
              </a:rPr>
              <a:t>Buchwald</a:t>
            </a:r>
            <a:r>
              <a:rPr lang="it-IT" sz="1100" dirty="0">
                <a:solidFill>
                  <a:srgbClr val="002060"/>
                </a:solidFill>
              </a:rPr>
              <a:t> JN. First-in-Human Linear </a:t>
            </a:r>
            <a:r>
              <a:rPr lang="it-IT" sz="1100" dirty="0" err="1">
                <a:solidFill>
                  <a:srgbClr val="002060"/>
                </a:solidFill>
              </a:rPr>
              <a:t>Magnetic</a:t>
            </a:r>
            <a:r>
              <a:rPr lang="it-IT" sz="1100" dirty="0">
                <a:solidFill>
                  <a:srgbClr val="002060"/>
                </a:solidFill>
              </a:rPr>
              <a:t> </a:t>
            </a:r>
            <a:r>
              <a:rPr lang="it-IT" sz="1100" dirty="0" err="1">
                <a:solidFill>
                  <a:srgbClr val="002060"/>
                </a:solidFill>
              </a:rPr>
              <a:t>Compression</a:t>
            </a:r>
            <a:r>
              <a:rPr lang="it-IT" sz="1100" dirty="0">
                <a:solidFill>
                  <a:srgbClr val="002060"/>
                </a:solidFill>
              </a:rPr>
              <a:t> Gastro-</a:t>
            </a:r>
            <a:r>
              <a:rPr lang="it-IT" sz="1100" dirty="0" err="1">
                <a:solidFill>
                  <a:srgbClr val="002060"/>
                </a:solidFill>
              </a:rPr>
              <a:t>Ileostomy</a:t>
            </a:r>
            <a:r>
              <a:rPr lang="it-IT" sz="1100" dirty="0">
                <a:solidFill>
                  <a:srgbClr val="002060"/>
                </a:solidFill>
              </a:rPr>
              <a:t>: </a:t>
            </a:r>
            <a:r>
              <a:rPr lang="it-IT" sz="1100" dirty="0" err="1">
                <a:solidFill>
                  <a:srgbClr val="002060"/>
                </a:solidFill>
              </a:rPr>
              <a:t>Feasibility</a:t>
            </a:r>
            <a:r>
              <a:rPr lang="it-IT" sz="1100" dirty="0">
                <a:solidFill>
                  <a:srgbClr val="002060"/>
                </a:solidFill>
              </a:rPr>
              <a:t> and </a:t>
            </a:r>
            <a:r>
              <a:rPr lang="it-IT" sz="1100" dirty="0" err="1">
                <a:solidFill>
                  <a:srgbClr val="002060"/>
                </a:solidFill>
              </a:rPr>
              <a:t>Early</a:t>
            </a:r>
            <a:r>
              <a:rPr lang="it-IT" sz="1100" dirty="0">
                <a:solidFill>
                  <a:srgbClr val="002060"/>
                </a:solidFill>
              </a:rPr>
              <a:t> </a:t>
            </a:r>
            <a:r>
              <a:rPr lang="it-IT" sz="1100" dirty="0" err="1">
                <a:solidFill>
                  <a:srgbClr val="002060"/>
                </a:solidFill>
              </a:rPr>
              <a:t>Outcomes</a:t>
            </a:r>
            <a:r>
              <a:rPr lang="it-IT" sz="1100" dirty="0">
                <a:solidFill>
                  <a:srgbClr val="002060"/>
                </a:solidFill>
              </a:rPr>
              <a:t>. J </a:t>
            </a:r>
            <a:r>
              <a:rPr lang="it-IT" sz="1100" dirty="0" err="1">
                <a:solidFill>
                  <a:srgbClr val="002060"/>
                </a:solidFill>
              </a:rPr>
              <a:t>Gastrointest</a:t>
            </a:r>
            <a:r>
              <a:rPr lang="it-IT" sz="1100" dirty="0">
                <a:solidFill>
                  <a:srgbClr val="002060"/>
                </a:solidFill>
              </a:rPr>
              <a:t> </a:t>
            </a:r>
            <a:r>
              <a:rPr lang="it-IT" sz="1100" dirty="0" err="1">
                <a:solidFill>
                  <a:srgbClr val="002060"/>
                </a:solidFill>
              </a:rPr>
              <a:t>Surg</a:t>
            </a:r>
            <a:r>
              <a:rPr lang="it-IT" sz="1100" dirty="0">
                <a:solidFill>
                  <a:srgbClr val="002060"/>
                </a:solidFill>
              </a:rPr>
              <a:t>. 2025 </a:t>
            </a:r>
            <a:r>
              <a:rPr lang="it-IT" sz="1100" dirty="0" err="1">
                <a:solidFill>
                  <a:srgbClr val="002060"/>
                </a:solidFill>
              </a:rPr>
              <a:t>Apr</a:t>
            </a:r>
            <a:r>
              <a:rPr lang="it-IT" sz="1100" dirty="0">
                <a:solidFill>
                  <a:srgbClr val="002060"/>
                </a:solidFill>
              </a:rPr>
              <a:t> 29:102067</a:t>
            </a:r>
            <a:r>
              <a:rPr lang="it-IT" dirty="0"/>
              <a:t>. </a:t>
            </a:r>
          </a:p>
        </p:txBody>
      </p:sp>
      <p:pic>
        <p:nvPicPr>
          <p:cNvPr id="8" name="Immagine 7">
            <a:extLst>
              <a:ext uri="{FF2B5EF4-FFF2-40B4-BE49-F238E27FC236}">
                <a16:creationId xmlns:a16="http://schemas.microsoft.com/office/drawing/2014/main" id="{F3D58E5D-D738-21A2-5A2F-3B6972113A35}"/>
              </a:ext>
            </a:extLst>
          </p:cNvPr>
          <p:cNvPicPr>
            <a:picLocks noChangeAspect="1"/>
          </p:cNvPicPr>
          <p:nvPr/>
        </p:nvPicPr>
        <p:blipFill>
          <a:blip r:embed="rId3"/>
          <a:stretch>
            <a:fillRect/>
          </a:stretch>
        </p:blipFill>
        <p:spPr>
          <a:xfrm>
            <a:off x="66306" y="0"/>
            <a:ext cx="2556043" cy="1279343"/>
          </a:xfrm>
          <a:prstGeom prst="rect">
            <a:avLst/>
          </a:prstGeom>
        </p:spPr>
      </p:pic>
      <p:sp>
        <p:nvSpPr>
          <p:cNvPr id="9" name="CasellaDiTesto 8">
            <a:extLst>
              <a:ext uri="{FF2B5EF4-FFF2-40B4-BE49-F238E27FC236}">
                <a16:creationId xmlns:a16="http://schemas.microsoft.com/office/drawing/2014/main" id="{316A960F-8E00-5ABA-B975-7598A96815B5}"/>
              </a:ext>
            </a:extLst>
          </p:cNvPr>
          <p:cNvSpPr txBox="1"/>
          <p:nvPr/>
        </p:nvSpPr>
        <p:spPr>
          <a:xfrm>
            <a:off x="2622349" y="212568"/>
            <a:ext cx="817443" cy="461665"/>
          </a:xfrm>
          <a:prstGeom prst="rect">
            <a:avLst/>
          </a:prstGeom>
          <a:noFill/>
          <a:ln>
            <a:solidFill>
              <a:srgbClr val="000090"/>
            </a:solidFill>
          </a:ln>
        </p:spPr>
        <p:txBody>
          <a:bodyPr wrap="square" rtlCol="0">
            <a:spAutoFit/>
          </a:bodyPr>
          <a:lstStyle/>
          <a:p>
            <a:r>
              <a:rPr lang="it-IT" sz="2400" b="1" dirty="0">
                <a:solidFill>
                  <a:srgbClr val="000090"/>
                </a:solidFill>
              </a:rPr>
              <a:t>2025</a:t>
            </a:r>
          </a:p>
        </p:txBody>
      </p:sp>
    </p:spTree>
    <p:extLst>
      <p:ext uri="{BB962C8B-B14F-4D97-AF65-F5344CB8AC3E}">
        <p14:creationId xmlns:p14="http://schemas.microsoft.com/office/powerpoint/2010/main" val="2212259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16854-984A-E534-5185-233AA748E1A6}"/>
            </a:ext>
          </a:extLst>
        </p:cNvPr>
        <p:cNvGrpSpPr/>
        <p:nvPr/>
      </p:nvGrpSpPr>
      <p:grpSpPr>
        <a:xfrm>
          <a:off x="0" y="0"/>
          <a:ext cx="0" cy="0"/>
          <a:chOff x="0" y="0"/>
          <a:chExt cx="0" cy="0"/>
        </a:xfrm>
      </p:grpSpPr>
      <p:sp>
        <p:nvSpPr>
          <p:cNvPr id="7" name="CasellaDiTesto 6">
            <a:extLst>
              <a:ext uri="{FF2B5EF4-FFF2-40B4-BE49-F238E27FC236}">
                <a16:creationId xmlns:a16="http://schemas.microsoft.com/office/drawing/2014/main" id="{1E6413B2-A7AA-F451-7705-572A0CF0A313}"/>
              </a:ext>
            </a:extLst>
          </p:cNvPr>
          <p:cNvSpPr txBox="1"/>
          <p:nvPr/>
        </p:nvSpPr>
        <p:spPr>
          <a:xfrm>
            <a:off x="33153" y="5681932"/>
            <a:ext cx="12125694" cy="369332"/>
          </a:xfrm>
          <a:prstGeom prst="rect">
            <a:avLst/>
          </a:prstGeom>
          <a:noFill/>
        </p:spPr>
        <p:txBody>
          <a:bodyPr wrap="square">
            <a:spAutoFit/>
          </a:bodyPr>
          <a:lstStyle/>
          <a:p>
            <a:pPr algn="just"/>
            <a:r>
              <a:rPr lang="it-IT" sz="1100" dirty="0" err="1">
                <a:solidFill>
                  <a:srgbClr val="002060"/>
                </a:solidFill>
              </a:rPr>
              <a:t>Gagner</a:t>
            </a:r>
            <a:r>
              <a:rPr lang="it-IT" sz="1100" dirty="0">
                <a:solidFill>
                  <a:srgbClr val="002060"/>
                </a:solidFill>
              </a:rPr>
              <a:t> M, </a:t>
            </a:r>
            <a:r>
              <a:rPr lang="it-IT" sz="1100" dirty="0" err="1">
                <a:solidFill>
                  <a:srgbClr val="002060"/>
                </a:solidFill>
              </a:rPr>
              <a:t>Almutlaq</a:t>
            </a:r>
            <a:r>
              <a:rPr lang="it-IT" sz="1100" dirty="0">
                <a:solidFill>
                  <a:srgbClr val="002060"/>
                </a:solidFill>
              </a:rPr>
              <a:t> L, </a:t>
            </a:r>
            <a:r>
              <a:rPr lang="it-IT" sz="1100" dirty="0" err="1">
                <a:solidFill>
                  <a:srgbClr val="002060"/>
                </a:solidFill>
              </a:rPr>
              <a:t>Gnanhoue</a:t>
            </a:r>
            <a:r>
              <a:rPr lang="it-IT" sz="1100" dirty="0">
                <a:solidFill>
                  <a:srgbClr val="002060"/>
                </a:solidFill>
              </a:rPr>
              <a:t> G, </a:t>
            </a:r>
            <a:r>
              <a:rPr lang="it-IT" sz="1100" dirty="0" err="1">
                <a:solidFill>
                  <a:srgbClr val="002060"/>
                </a:solidFill>
              </a:rPr>
              <a:t>Buchwald</a:t>
            </a:r>
            <a:r>
              <a:rPr lang="it-IT" sz="1100" dirty="0">
                <a:solidFill>
                  <a:srgbClr val="002060"/>
                </a:solidFill>
              </a:rPr>
              <a:t> JN. First-in-Human Linear </a:t>
            </a:r>
            <a:r>
              <a:rPr lang="it-IT" sz="1100" dirty="0" err="1">
                <a:solidFill>
                  <a:srgbClr val="002060"/>
                </a:solidFill>
              </a:rPr>
              <a:t>Magnetic</a:t>
            </a:r>
            <a:r>
              <a:rPr lang="it-IT" sz="1100" dirty="0">
                <a:solidFill>
                  <a:srgbClr val="002060"/>
                </a:solidFill>
              </a:rPr>
              <a:t> </a:t>
            </a:r>
            <a:r>
              <a:rPr lang="it-IT" sz="1100" dirty="0" err="1">
                <a:solidFill>
                  <a:srgbClr val="002060"/>
                </a:solidFill>
              </a:rPr>
              <a:t>Compression</a:t>
            </a:r>
            <a:r>
              <a:rPr lang="it-IT" sz="1100" dirty="0">
                <a:solidFill>
                  <a:srgbClr val="002060"/>
                </a:solidFill>
              </a:rPr>
              <a:t> Gastro-</a:t>
            </a:r>
            <a:r>
              <a:rPr lang="it-IT" sz="1100" dirty="0" err="1">
                <a:solidFill>
                  <a:srgbClr val="002060"/>
                </a:solidFill>
              </a:rPr>
              <a:t>Ileostomy</a:t>
            </a:r>
            <a:r>
              <a:rPr lang="it-IT" sz="1100" dirty="0">
                <a:solidFill>
                  <a:srgbClr val="002060"/>
                </a:solidFill>
              </a:rPr>
              <a:t>: </a:t>
            </a:r>
            <a:r>
              <a:rPr lang="it-IT" sz="1100" dirty="0" err="1">
                <a:solidFill>
                  <a:srgbClr val="002060"/>
                </a:solidFill>
              </a:rPr>
              <a:t>Feasibility</a:t>
            </a:r>
            <a:r>
              <a:rPr lang="it-IT" sz="1100" dirty="0">
                <a:solidFill>
                  <a:srgbClr val="002060"/>
                </a:solidFill>
              </a:rPr>
              <a:t> and </a:t>
            </a:r>
            <a:r>
              <a:rPr lang="it-IT" sz="1100" dirty="0" err="1">
                <a:solidFill>
                  <a:srgbClr val="002060"/>
                </a:solidFill>
              </a:rPr>
              <a:t>Early</a:t>
            </a:r>
            <a:r>
              <a:rPr lang="it-IT" sz="1100" dirty="0">
                <a:solidFill>
                  <a:srgbClr val="002060"/>
                </a:solidFill>
              </a:rPr>
              <a:t> </a:t>
            </a:r>
            <a:r>
              <a:rPr lang="it-IT" sz="1100" dirty="0" err="1">
                <a:solidFill>
                  <a:srgbClr val="002060"/>
                </a:solidFill>
              </a:rPr>
              <a:t>Outcomes</a:t>
            </a:r>
            <a:r>
              <a:rPr lang="it-IT" sz="1100" dirty="0">
                <a:solidFill>
                  <a:srgbClr val="002060"/>
                </a:solidFill>
              </a:rPr>
              <a:t>. J </a:t>
            </a:r>
            <a:r>
              <a:rPr lang="it-IT" sz="1100" dirty="0" err="1">
                <a:solidFill>
                  <a:srgbClr val="002060"/>
                </a:solidFill>
              </a:rPr>
              <a:t>Gastrointest</a:t>
            </a:r>
            <a:r>
              <a:rPr lang="it-IT" sz="1100" dirty="0">
                <a:solidFill>
                  <a:srgbClr val="002060"/>
                </a:solidFill>
              </a:rPr>
              <a:t> </a:t>
            </a:r>
            <a:r>
              <a:rPr lang="it-IT" sz="1100" dirty="0" err="1">
                <a:solidFill>
                  <a:srgbClr val="002060"/>
                </a:solidFill>
              </a:rPr>
              <a:t>Surg</a:t>
            </a:r>
            <a:r>
              <a:rPr lang="it-IT" sz="1100" dirty="0">
                <a:solidFill>
                  <a:srgbClr val="002060"/>
                </a:solidFill>
              </a:rPr>
              <a:t>. 2025 </a:t>
            </a:r>
            <a:r>
              <a:rPr lang="it-IT" sz="1100" dirty="0" err="1">
                <a:solidFill>
                  <a:srgbClr val="002060"/>
                </a:solidFill>
              </a:rPr>
              <a:t>Apr</a:t>
            </a:r>
            <a:r>
              <a:rPr lang="it-IT" sz="1100" dirty="0">
                <a:solidFill>
                  <a:srgbClr val="002060"/>
                </a:solidFill>
              </a:rPr>
              <a:t> 29:102067</a:t>
            </a:r>
            <a:r>
              <a:rPr lang="it-IT" dirty="0"/>
              <a:t>. </a:t>
            </a:r>
          </a:p>
        </p:txBody>
      </p:sp>
      <p:pic>
        <p:nvPicPr>
          <p:cNvPr id="8" name="Immagine 7">
            <a:extLst>
              <a:ext uri="{FF2B5EF4-FFF2-40B4-BE49-F238E27FC236}">
                <a16:creationId xmlns:a16="http://schemas.microsoft.com/office/drawing/2014/main" id="{F33D160E-31D1-9F4F-7BFA-39C5A4A285B1}"/>
              </a:ext>
            </a:extLst>
          </p:cNvPr>
          <p:cNvPicPr>
            <a:picLocks noChangeAspect="1"/>
          </p:cNvPicPr>
          <p:nvPr/>
        </p:nvPicPr>
        <p:blipFill>
          <a:blip r:embed="rId2"/>
          <a:stretch>
            <a:fillRect/>
          </a:stretch>
        </p:blipFill>
        <p:spPr>
          <a:xfrm>
            <a:off x="66306" y="0"/>
            <a:ext cx="2556043" cy="1279343"/>
          </a:xfrm>
          <a:prstGeom prst="rect">
            <a:avLst/>
          </a:prstGeom>
        </p:spPr>
      </p:pic>
      <p:sp>
        <p:nvSpPr>
          <p:cNvPr id="9" name="CasellaDiTesto 8">
            <a:extLst>
              <a:ext uri="{FF2B5EF4-FFF2-40B4-BE49-F238E27FC236}">
                <a16:creationId xmlns:a16="http://schemas.microsoft.com/office/drawing/2014/main" id="{1738F1F3-A271-A5B8-545B-183D0E61CDFB}"/>
              </a:ext>
            </a:extLst>
          </p:cNvPr>
          <p:cNvSpPr txBox="1"/>
          <p:nvPr/>
        </p:nvSpPr>
        <p:spPr>
          <a:xfrm>
            <a:off x="2622349" y="212568"/>
            <a:ext cx="817443" cy="461665"/>
          </a:xfrm>
          <a:prstGeom prst="rect">
            <a:avLst/>
          </a:prstGeom>
          <a:noFill/>
          <a:ln>
            <a:solidFill>
              <a:srgbClr val="000090"/>
            </a:solidFill>
          </a:ln>
        </p:spPr>
        <p:txBody>
          <a:bodyPr wrap="square" rtlCol="0">
            <a:spAutoFit/>
          </a:bodyPr>
          <a:lstStyle/>
          <a:p>
            <a:r>
              <a:rPr lang="it-IT" sz="2400" b="1" dirty="0">
                <a:solidFill>
                  <a:srgbClr val="000090"/>
                </a:solidFill>
              </a:rPr>
              <a:t>2025</a:t>
            </a:r>
          </a:p>
        </p:txBody>
      </p:sp>
      <p:pic>
        <p:nvPicPr>
          <p:cNvPr id="3" name="Immagine 2">
            <a:extLst>
              <a:ext uri="{FF2B5EF4-FFF2-40B4-BE49-F238E27FC236}">
                <a16:creationId xmlns:a16="http://schemas.microsoft.com/office/drawing/2014/main" id="{625ACCDB-90C2-DB30-3BD4-B83F26E5724D}"/>
              </a:ext>
            </a:extLst>
          </p:cNvPr>
          <p:cNvPicPr>
            <a:picLocks noChangeAspect="1"/>
          </p:cNvPicPr>
          <p:nvPr/>
        </p:nvPicPr>
        <p:blipFill>
          <a:blip r:embed="rId3"/>
          <a:stretch>
            <a:fillRect/>
          </a:stretch>
        </p:blipFill>
        <p:spPr>
          <a:xfrm>
            <a:off x="33153" y="1279343"/>
            <a:ext cx="5075490" cy="4006965"/>
          </a:xfrm>
          <a:prstGeom prst="rect">
            <a:avLst/>
          </a:prstGeom>
        </p:spPr>
      </p:pic>
      <p:sp>
        <p:nvSpPr>
          <p:cNvPr id="6" name="CasellaDiTesto 5">
            <a:extLst>
              <a:ext uri="{FF2B5EF4-FFF2-40B4-BE49-F238E27FC236}">
                <a16:creationId xmlns:a16="http://schemas.microsoft.com/office/drawing/2014/main" id="{5B144F21-77CE-C502-EE36-D84EDF82D8DC}"/>
              </a:ext>
            </a:extLst>
          </p:cNvPr>
          <p:cNvSpPr txBox="1"/>
          <p:nvPr/>
        </p:nvSpPr>
        <p:spPr>
          <a:xfrm>
            <a:off x="4981073" y="1454237"/>
            <a:ext cx="7177774" cy="3970318"/>
          </a:xfrm>
          <a:prstGeom prst="rect">
            <a:avLst/>
          </a:prstGeom>
          <a:noFill/>
        </p:spPr>
        <p:txBody>
          <a:bodyPr wrap="square">
            <a:spAutoFit/>
          </a:bodyPr>
          <a:lstStyle/>
          <a:p>
            <a:pPr algn="l"/>
            <a:r>
              <a:rPr lang="en-US" sz="1400" i="0" u="none" strike="noStrike" baseline="0" dirty="0"/>
              <a:t>the </a:t>
            </a:r>
            <a:r>
              <a:rPr lang="en-US" sz="1400" i="0" u="none" strike="noStrike" baseline="0" dirty="0" err="1"/>
              <a:t>MagGI</a:t>
            </a:r>
            <a:r>
              <a:rPr lang="en-US" sz="1400" i="0" u="none" strike="noStrike" baseline="0" dirty="0"/>
              <a:t> magnet separated into three parts (one central magnet and two distal titanium</a:t>
            </a:r>
          </a:p>
          <a:p>
            <a:pPr algn="l"/>
            <a:r>
              <a:rPr lang="en-US" sz="1400" i="0" u="none" strike="noStrike" baseline="0" dirty="0"/>
              <a:t>pieces) following </a:t>
            </a:r>
            <a:r>
              <a:rPr lang="en-US" sz="1400" i="0" u="none" strike="noStrike" baseline="0" dirty="0" err="1"/>
              <a:t>biofragmentation</a:t>
            </a:r>
            <a:r>
              <a:rPr lang="en-US" sz="1400" i="0" u="none" strike="noStrike" baseline="0" dirty="0"/>
              <a:t> of the flange. </a:t>
            </a:r>
          </a:p>
          <a:p>
            <a:pPr marL="342900" indent="-342900" algn="l">
              <a:buFont typeface="+mj-lt"/>
              <a:buAutoNum type="alphaLcParenR"/>
            </a:pPr>
            <a:r>
              <a:rPr lang="en-US" sz="1400" i="0" u="none" strike="noStrike" baseline="0" dirty="0"/>
              <a:t>The distal </a:t>
            </a:r>
            <a:r>
              <a:rPr lang="en-US" sz="1400" i="0" u="none" strike="noStrike" baseline="0" dirty="0" err="1"/>
              <a:t>MagGI</a:t>
            </a:r>
            <a:r>
              <a:rPr lang="en-US" sz="1400" i="0" u="none" strike="noStrike" baseline="0" dirty="0"/>
              <a:t> magnet is placed </a:t>
            </a:r>
            <a:r>
              <a:rPr lang="en-US" sz="1400" i="0" u="none" strike="noStrike" baseline="0" dirty="0" err="1"/>
              <a:t>orogastrically</a:t>
            </a:r>
            <a:r>
              <a:rPr lang="en-US" sz="1400" i="0" u="none" strike="noStrike" baseline="0" dirty="0"/>
              <a:t> by flexible gastroscope post pyloric and transported by laparoscopic magnetic positioning device to the target ileal position 250 cm proximal to the cecum. </a:t>
            </a:r>
          </a:p>
          <a:p>
            <a:pPr marL="342900" indent="-342900" algn="l">
              <a:buFont typeface="+mj-lt"/>
              <a:buAutoNum type="alphaLcParenR"/>
            </a:pPr>
            <a:endParaRPr lang="en-US" sz="1400" i="0" u="none" strike="noStrike" baseline="0" dirty="0"/>
          </a:p>
          <a:p>
            <a:pPr marL="342900" indent="-342900" algn="l">
              <a:buFont typeface="+mj-lt"/>
              <a:buAutoNum type="alphaLcParenR"/>
            </a:pPr>
            <a:r>
              <a:rPr lang="en-US" sz="1400" i="0" u="none" strike="noStrike" baseline="0" dirty="0"/>
              <a:t>The second, proximal, </a:t>
            </a:r>
            <a:r>
              <a:rPr lang="en-US" sz="1400" i="0" u="none" strike="noStrike" baseline="0" dirty="0" err="1"/>
              <a:t>MagGI</a:t>
            </a:r>
            <a:r>
              <a:rPr lang="en-US" sz="1400" i="0" u="none" strike="noStrike" baseline="0" dirty="0"/>
              <a:t> magnet is delivered by gastroscope to the distal antrum of the post-SG stomach. </a:t>
            </a:r>
          </a:p>
          <a:p>
            <a:pPr marL="342900" indent="-342900" algn="l">
              <a:buFont typeface="+mj-lt"/>
              <a:buAutoNum type="alphaLcParenR"/>
            </a:pPr>
            <a:r>
              <a:rPr lang="en-US" sz="1400" i="0" u="none" strike="noStrike" baseline="0" dirty="0"/>
              <a:t> The distal magnet is elevated by the positioning device over the transverse colon and brought into apposition with the proximal magnet in the stomach, aligning magnetically with the distal magnet, and the mesenteric defect is closed. </a:t>
            </a:r>
          </a:p>
          <a:p>
            <a:pPr marL="342900" indent="-342900" algn="l">
              <a:buFont typeface="+mj-lt"/>
              <a:buAutoNum type="alphaLcParenR"/>
            </a:pPr>
            <a:endParaRPr lang="en-US" sz="1400" i="0" u="none" strike="noStrike" baseline="0" dirty="0"/>
          </a:p>
          <a:p>
            <a:pPr marL="342900" indent="-342900" algn="l">
              <a:buFont typeface="+mj-lt"/>
              <a:buAutoNum type="alphaLcParenR"/>
            </a:pPr>
            <a:r>
              <a:rPr lang="en-US" sz="1400" i="0" u="none" strike="noStrike" baseline="0" dirty="0"/>
              <a:t>The magnets gradually compress and fuse, forming the GI anastomotic bipartition; the flange   of the magnet pair fragments </a:t>
            </a:r>
            <a:r>
              <a:rPr lang="en-US" sz="1400" i="0" u="none" strike="noStrike" baseline="0" dirty="0" err="1"/>
              <a:t>anddetaches</a:t>
            </a:r>
            <a:r>
              <a:rPr lang="en-US" sz="1400" i="0" u="none" strike="noStrike" baseline="0" dirty="0"/>
              <a:t> from the GI site and passes naturally by peristalsis. </a:t>
            </a:r>
          </a:p>
          <a:p>
            <a:pPr marL="342900" indent="-342900" algn="l">
              <a:buFont typeface="+mj-lt"/>
              <a:buAutoNum type="alphaLcParenR"/>
            </a:pPr>
            <a:endParaRPr lang="en-US" sz="1400" i="0" u="none" strike="noStrike" baseline="0" dirty="0"/>
          </a:p>
          <a:p>
            <a:pPr marL="342900" indent="-342900" algn="l">
              <a:buFont typeface="+mj-lt"/>
              <a:buAutoNum type="alphaLcParenR"/>
            </a:pPr>
            <a:r>
              <a:rPr lang="en-US" sz="1400" i="0" u="none" strike="noStrike" baseline="0" dirty="0"/>
              <a:t>Alimentary content flows through both the pylorus and the patent GI bipartition to the ileal lumen .</a:t>
            </a:r>
            <a:endParaRPr lang="it-IT" sz="1400" dirty="0"/>
          </a:p>
        </p:txBody>
      </p:sp>
      <p:sp>
        <p:nvSpPr>
          <p:cNvPr id="11" name="CasellaDiTesto 10">
            <a:extLst>
              <a:ext uri="{FF2B5EF4-FFF2-40B4-BE49-F238E27FC236}">
                <a16:creationId xmlns:a16="http://schemas.microsoft.com/office/drawing/2014/main" id="{BB26BF83-00C0-65EC-52DB-8D9ECF7CEAE6}"/>
              </a:ext>
            </a:extLst>
          </p:cNvPr>
          <p:cNvSpPr txBox="1"/>
          <p:nvPr/>
        </p:nvSpPr>
        <p:spPr>
          <a:xfrm>
            <a:off x="5178392" y="316506"/>
            <a:ext cx="6472988" cy="369332"/>
          </a:xfrm>
          <a:prstGeom prst="rect">
            <a:avLst/>
          </a:prstGeom>
          <a:noFill/>
        </p:spPr>
        <p:txBody>
          <a:bodyPr wrap="square">
            <a:spAutoFit/>
          </a:bodyPr>
          <a:lstStyle/>
          <a:p>
            <a:pPr algn="l"/>
            <a:r>
              <a:rPr lang="en-US" sz="1800" b="1" i="0" u="none" strike="noStrike" baseline="0" dirty="0">
                <a:solidFill>
                  <a:srgbClr val="002060"/>
                </a:solidFill>
                <a:effectLst>
                  <a:outerShdw blurRad="38100" dist="38100" dir="2700000" algn="tl">
                    <a:srgbClr val="000000">
                      <a:alpha val="43137"/>
                    </a:srgbClr>
                  </a:outerShdw>
                </a:effectLst>
              </a:rPr>
              <a:t>the magnetic gastro-ileal (</a:t>
            </a:r>
            <a:r>
              <a:rPr lang="en-US" sz="1800" b="1" i="0" u="none" strike="noStrike" baseline="0" dirty="0" err="1">
                <a:solidFill>
                  <a:srgbClr val="002060"/>
                </a:solidFill>
                <a:effectLst>
                  <a:outerShdw blurRad="38100" dist="38100" dir="2700000" algn="tl">
                    <a:srgbClr val="000000">
                      <a:alpha val="43137"/>
                    </a:srgbClr>
                  </a:outerShdw>
                </a:effectLst>
              </a:rPr>
              <a:t>MagGI</a:t>
            </a:r>
            <a:r>
              <a:rPr lang="en-US" sz="1800" b="1" i="0" u="none" strike="noStrike" baseline="0" dirty="0">
                <a:solidFill>
                  <a:srgbClr val="002060"/>
                </a:solidFill>
                <a:effectLst>
                  <a:outerShdw blurRad="38100" dist="38100" dir="2700000" algn="tl">
                    <a:srgbClr val="000000">
                      <a:alpha val="43137"/>
                    </a:srgbClr>
                  </a:outerShdw>
                </a:effectLst>
              </a:rPr>
              <a:t>) </a:t>
            </a:r>
            <a:r>
              <a:rPr lang="en-US" sz="1800" b="1" i="0" u="none" strike="noStrike" baseline="0" dirty="0" err="1">
                <a:solidFill>
                  <a:srgbClr val="002060"/>
                </a:solidFill>
                <a:effectLst>
                  <a:outerShdw blurRad="38100" dist="38100" dir="2700000" algn="tl">
                    <a:srgbClr val="000000">
                      <a:alpha val="43137"/>
                    </a:srgbClr>
                  </a:outerShdw>
                </a:effectLst>
              </a:rPr>
              <a:t>biofragmentable</a:t>
            </a:r>
            <a:r>
              <a:rPr lang="en-US" sz="1800" b="1" i="0" u="none" strike="noStrike" baseline="0" dirty="0">
                <a:solidFill>
                  <a:srgbClr val="002060"/>
                </a:solidFill>
                <a:effectLst>
                  <a:outerShdw blurRad="38100" dist="38100" dir="2700000" algn="tl">
                    <a:srgbClr val="000000">
                      <a:alpha val="43137"/>
                    </a:srgbClr>
                  </a:outerShdw>
                </a:effectLst>
              </a:rPr>
              <a:t> system</a:t>
            </a:r>
            <a:endParaRPr lang="it-IT"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68264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1D794-0ECB-9007-E6FE-7EA2B68810F3}"/>
            </a:ext>
          </a:extLst>
        </p:cNvPr>
        <p:cNvGrpSpPr/>
        <p:nvPr/>
      </p:nvGrpSpPr>
      <p:grpSpPr>
        <a:xfrm>
          <a:off x="0" y="0"/>
          <a:ext cx="0" cy="0"/>
          <a:chOff x="0" y="0"/>
          <a:chExt cx="0" cy="0"/>
        </a:xfrm>
      </p:grpSpPr>
      <p:sp>
        <p:nvSpPr>
          <p:cNvPr id="7" name="CasellaDiTesto 6">
            <a:extLst>
              <a:ext uri="{FF2B5EF4-FFF2-40B4-BE49-F238E27FC236}">
                <a16:creationId xmlns:a16="http://schemas.microsoft.com/office/drawing/2014/main" id="{32F10AEB-0F9B-4CE0-7646-EDEFE91D84DD}"/>
              </a:ext>
            </a:extLst>
          </p:cNvPr>
          <p:cNvSpPr txBox="1"/>
          <p:nvPr/>
        </p:nvSpPr>
        <p:spPr>
          <a:xfrm>
            <a:off x="33153" y="5681932"/>
            <a:ext cx="12125694" cy="369332"/>
          </a:xfrm>
          <a:prstGeom prst="rect">
            <a:avLst/>
          </a:prstGeom>
          <a:noFill/>
        </p:spPr>
        <p:txBody>
          <a:bodyPr wrap="square">
            <a:spAutoFit/>
          </a:bodyPr>
          <a:lstStyle/>
          <a:p>
            <a:pPr algn="just"/>
            <a:r>
              <a:rPr lang="it-IT" sz="1100" dirty="0" err="1">
                <a:solidFill>
                  <a:srgbClr val="002060"/>
                </a:solidFill>
              </a:rPr>
              <a:t>Gagner</a:t>
            </a:r>
            <a:r>
              <a:rPr lang="it-IT" sz="1100" dirty="0">
                <a:solidFill>
                  <a:srgbClr val="002060"/>
                </a:solidFill>
              </a:rPr>
              <a:t> M, </a:t>
            </a:r>
            <a:r>
              <a:rPr lang="it-IT" sz="1100" dirty="0" err="1">
                <a:solidFill>
                  <a:srgbClr val="002060"/>
                </a:solidFill>
              </a:rPr>
              <a:t>Almutlaq</a:t>
            </a:r>
            <a:r>
              <a:rPr lang="it-IT" sz="1100" dirty="0">
                <a:solidFill>
                  <a:srgbClr val="002060"/>
                </a:solidFill>
              </a:rPr>
              <a:t> L, </a:t>
            </a:r>
            <a:r>
              <a:rPr lang="it-IT" sz="1100" dirty="0" err="1">
                <a:solidFill>
                  <a:srgbClr val="002060"/>
                </a:solidFill>
              </a:rPr>
              <a:t>Gnanhoue</a:t>
            </a:r>
            <a:r>
              <a:rPr lang="it-IT" sz="1100" dirty="0">
                <a:solidFill>
                  <a:srgbClr val="002060"/>
                </a:solidFill>
              </a:rPr>
              <a:t> G, </a:t>
            </a:r>
            <a:r>
              <a:rPr lang="it-IT" sz="1100" dirty="0" err="1">
                <a:solidFill>
                  <a:srgbClr val="002060"/>
                </a:solidFill>
              </a:rPr>
              <a:t>Buchwald</a:t>
            </a:r>
            <a:r>
              <a:rPr lang="it-IT" sz="1100" dirty="0">
                <a:solidFill>
                  <a:srgbClr val="002060"/>
                </a:solidFill>
              </a:rPr>
              <a:t> JN. First-in-Human Linear </a:t>
            </a:r>
            <a:r>
              <a:rPr lang="it-IT" sz="1100" dirty="0" err="1">
                <a:solidFill>
                  <a:srgbClr val="002060"/>
                </a:solidFill>
              </a:rPr>
              <a:t>Magnetic</a:t>
            </a:r>
            <a:r>
              <a:rPr lang="it-IT" sz="1100" dirty="0">
                <a:solidFill>
                  <a:srgbClr val="002060"/>
                </a:solidFill>
              </a:rPr>
              <a:t> </a:t>
            </a:r>
            <a:r>
              <a:rPr lang="it-IT" sz="1100" dirty="0" err="1">
                <a:solidFill>
                  <a:srgbClr val="002060"/>
                </a:solidFill>
              </a:rPr>
              <a:t>Compression</a:t>
            </a:r>
            <a:r>
              <a:rPr lang="it-IT" sz="1100" dirty="0">
                <a:solidFill>
                  <a:srgbClr val="002060"/>
                </a:solidFill>
              </a:rPr>
              <a:t> Gastro-</a:t>
            </a:r>
            <a:r>
              <a:rPr lang="it-IT" sz="1100" dirty="0" err="1">
                <a:solidFill>
                  <a:srgbClr val="002060"/>
                </a:solidFill>
              </a:rPr>
              <a:t>Ileostomy</a:t>
            </a:r>
            <a:r>
              <a:rPr lang="it-IT" sz="1100" dirty="0">
                <a:solidFill>
                  <a:srgbClr val="002060"/>
                </a:solidFill>
              </a:rPr>
              <a:t>: </a:t>
            </a:r>
            <a:r>
              <a:rPr lang="it-IT" sz="1100" dirty="0" err="1">
                <a:solidFill>
                  <a:srgbClr val="002060"/>
                </a:solidFill>
              </a:rPr>
              <a:t>Feasibility</a:t>
            </a:r>
            <a:r>
              <a:rPr lang="it-IT" sz="1100" dirty="0">
                <a:solidFill>
                  <a:srgbClr val="002060"/>
                </a:solidFill>
              </a:rPr>
              <a:t> and </a:t>
            </a:r>
            <a:r>
              <a:rPr lang="it-IT" sz="1100" dirty="0" err="1">
                <a:solidFill>
                  <a:srgbClr val="002060"/>
                </a:solidFill>
              </a:rPr>
              <a:t>Early</a:t>
            </a:r>
            <a:r>
              <a:rPr lang="it-IT" sz="1100" dirty="0">
                <a:solidFill>
                  <a:srgbClr val="002060"/>
                </a:solidFill>
              </a:rPr>
              <a:t> </a:t>
            </a:r>
            <a:r>
              <a:rPr lang="it-IT" sz="1100" dirty="0" err="1">
                <a:solidFill>
                  <a:srgbClr val="002060"/>
                </a:solidFill>
              </a:rPr>
              <a:t>Outcomes</a:t>
            </a:r>
            <a:r>
              <a:rPr lang="it-IT" sz="1100" dirty="0">
                <a:solidFill>
                  <a:srgbClr val="002060"/>
                </a:solidFill>
              </a:rPr>
              <a:t>. J </a:t>
            </a:r>
            <a:r>
              <a:rPr lang="it-IT" sz="1100" dirty="0" err="1">
                <a:solidFill>
                  <a:srgbClr val="002060"/>
                </a:solidFill>
              </a:rPr>
              <a:t>Gastrointest</a:t>
            </a:r>
            <a:r>
              <a:rPr lang="it-IT" sz="1100" dirty="0">
                <a:solidFill>
                  <a:srgbClr val="002060"/>
                </a:solidFill>
              </a:rPr>
              <a:t> </a:t>
            </a:r>
            <a:r>
              <a:rPr lang="it-IT" sz="1100" dirty="0" err="1">
                <a:solidFill>
                  <a:srgbClr val="002060"/>
                </a:solidFill>
              </a:rPr>
              <a:t>Surg</a:t>
            </a:r>
            <a:r>
              <a:rPr lang="it-IT" sz="1100" dirty="0">
                <a:solidFill>
                  <a:srgbClr val="002060"/>
                </a:solidFill>
              </a:rPr>
              <a:t>. 2025 </a:t>
            </a:r>
            <a:r>
              <a:rPr lang="it-IT" sz="1100" dirty="0" err="1">
                <a:solidFill>
                  <a:srgbClr val="002060"/>
                </a:solidFill>
              </a:rPr>
              <a:t>Apr</a:t>
            </a:r>
            <a:r>
              <a:rPr lang="it-IT" sz="1100" dirty="0">
                <a:solidFill>
                  <a:srgbClr val="002060"/>
                </a:solidFill>
              </a:rPr>
              <a:t> 29:102067</a:t>
            </a:r>
            <a:r>
              <a:rPr lang="it-IT" dirty="0"/>
              <a:t>. </a:t>
            </a:r>
          </a:p>
        </p:txBody>
      </p:sp>
      <p:pic>
        <p:nvPicPr>
          <p:cNvPr id="8" name="Immagine 7">
            <a:extLst>
              <a:ext uri="{FF2B5EF4-FFF2-40B4-BE49-F238E27FC236}">
                <a16:creationId xmlns:a16="http://schemas.microsoft.com/office/drawing/2014/main" id="{DCD4CB10-2FD8-1C17-B15E-5B8CA6B02CE0}"/>
              </a:ext>
            </a:extLst>
          </p:cNvPr>
          <p:cNvPicPr>
            <a:picLocks noChangeAspect="1"/>
          </p:cNvPicPr>
          <p:nvPr/>
        </p:nvPicPr>
        <p:blipFill>
          <a:blip r:embed="rId2"/>
          <a:stretch>
            <a:fillRect/>
          </a:stretch>
        </p:blipFill>
        <p:spPr>
          <a:xfrm>
            <a:off x="66306" y="0"/>
            <a:ext cx="2556043" cy="1279343"/>
          </a:xfrm>
          <a:prstGeom prst="rect">
            <a:avLst/>
          </a:prstGeom>
        </p:spPr>
      </p:pic>
      <p:sp>
        <p:nvSpPr>
          <p:cNvPr id="9" name="CasellaDiTesto 8">
            <a:extLst>
              <a:ext uri="{FF2B5EF4-FFF2-40B4-BE49-F238E27FC236}">
                <a16:creationId xmlns:a16="http://schemas.microsoft.com/office/drawing/2014/main" id="{FA4374A2-52CD-42F2-886A-8AB068C81C2F}"/>
              </a:ext>
            </a:extLst>
          </p:cNvPr>
          <p:cNvSpPr txBox="1"/>
          <p:nvPr/>
        </p:nvSpPr>
        <p:spPr>
          <a:xfrm>
            <a:off x="2622349" y="212568"/>
            <a:ext cx="817443" cy="461665"/>
          </a:xfrm>
          <a:prstGeom prst="rect">
            <a:avLst/>
          </a:prstGeom>
          <a:noFill/>
          <a:ln>
            <a:solidFill>
              <a:srgbClr val="000090"/>
            </a:solidFill>
          </a:ln>
        </p:spPr>
        <p:txBody>
          <a:bodyPr wrap="square" rtlCol="0">
            <a:spAutoFit/>
          </a:bodyPr>
          <a:lstStyle/>
          <a:p>
            <a:r>
              <a:rPr lang="it-IT" sz="2400" b="1" dirty="0">
                <a:solidFill>
                  <a:srgbClr val="000090"/>
                </a:solidFill>
              </a:rPr>
              <a:t>2025</a:t>
            </a:r>
          </a:p>
        </p:txBody>
      </p:sp>
      <p:pic>
        <p:nvPicPr>
          <p:cNvPr id="4" name="Immagine 3">
            <a:extLst>
              <a:ext uri="{FF2B5EF4-FFF2-40B4-BE49-F238E27FC236}">
                <a16:creationId xmlns:a16="http://schemas.microsoft.com/office/drawing/2014/main" id="{0421D11E-E575-6457-4565-1A17EB9AEEBA}"/>
              </a:ext>
            </a:extLst>
          </p:cNvPr>
          <p:cNvPicPr>
            <a:picLocks noChangeAspect="1"/>
          </p:cNvPicPr>
          <p:nvPr/>
        </p:nvPicPr>
        <p:blipFill>
          <a:blip r:embed="rId3"/>
          <a:srcRect t="20670" r="2704"/>
          <a:stretch/>
        </p:blipFill>
        <p:spPr>
          <a:xfrm>
            <a:off x="33153" y="1491911"/>
            <a:ext cx="6242519" cy="2564629"/>
          </a:xfrm>
          <a:prstGeom prst="rect">
            <a:avLst/>
          </a:prstGeom>
        </p:spPr>
      </p:pic>
      <p:pic>
        <p:nvPicPr>
          <p:cNvPr id="13" name="Immagine 12">
            <a:extLst>
              <a:ext uri="{FF2B5EF4-FFF2-40B4-BE49-F238E27FC236}">
                <a16:creationId xmlns:a16="http://schemas.microsoft.com/office/drawing/2014/main" id="{E2CB6C72-DACA-7577-0DDF-5BA5C62E0981}"/>
              </a:ext>
            </a:extLst>
          </p:cNvPr>
          <p:cNvPicPr>
            <a:picLocks noChangeAspect="1"/>
          </p:cNvPicPr>
          <p:nvPr/>
        </p:nvPicPr>
        <p:blipFill>
          <a:blip r:embed="rId4"/>
          <a:srcRect l="1837" t="33343"/>
          <a:stretch/>
        </p:blipFill>
        <p:spPr>
          <a:xfrm>
            <a:off x="6314172" y="74709"/>
            <a:ext cx="5811521" cy="766619"/>
          </a:xfrm>
          <a:prstGeom prst="rect">
            <a:avLst/>
          </a:prstGeom>
        </p:spPr>
      </p:pic>
      <p:pic>
        <p:nvPicPr>
          <p:cNvPr id="15" name="Immagine 14">
            <a:extLst>
              <a:ext uri="{FF2B5EF4-FFF2-40B4-BE49-F238E27FC236}">
                <a16:creationId xmlns:a16="http://schemas.microsoft.com/office/drawing/2014/main" id="{75C86B42-8A0C-52F4-AFD2-FD8C5583D78F}"/>
              </a:ext>
            </a:extLst>
          </p:cNvPr>
          <p:cNvPicPr>
            <a:picLocks noChangeAspect="1"/>
          </p:cNvPicPr>
          <p:nvPr/>
        </p:nvPicPr>
        <p:blipFill>
          <a:blip r:embed="rId5"/>
          <a:stretch>
            <a:fillRect/>
          </a:stretch>
        </p:blipFill>
        <p:spPr>
          <a:xfrm>
            <a:off x="6275672" y="806736"/>
            <a:ext cx="5850022" cy="3342086"/>
          </a:xfrm>
          <a:prstGeom prst="rect">
            <a:avLst/>
          </a:prstGeom>
        </p:spPr>
      </p:pic>
      <p:sp>
        <p:nvSpPr>
          <p:cNvPr id="17" name="CasellaDiTesto 16">
            <a:extLst>
              <a:ext uri="{FF2B5EF4-FFF2-40B4-BE49-F238E27FC236}">
                <a16:creationId xmlns:a16="http://schemas.microsoft.com/office/drawing/2014/main" id="{0EE8D6C3-FD98-A01D-2682-B3AB00FB429F}"/>
              </a:ext>
            </a:extLst>
          </p:cNvPr>
          <p:cNvSpPr txBox="1"/>
          <p:nvPr/>
        </p:nvSpPr>
        <p:spPr>
          <a:xfrm>
            <a:off x="354396" y="4434517"/>
            <a:ext cx="11483208" cy="1200329"/>
          </a:xfrm>
          <a:prstGeom prst="rect">
            <a:avLst/>
          </a:prstGeom>
          <a:noFill/>
        </p:spPr>
        <p:txBody>
          <a:bodyPr wrap="square">
            <a:spAutoFit/>
          </a:bodyPr>
          <a:lstStyle/>
          <a:p>
            <a:pPr algn="just"/>
            <a:r>
              <a:rPr lang="en-US" dirty="0"/>
              <a:t>This first-in-human </a:t>
            </a:r>
            <a:r>
              <a:rPr lang="en-US" dirty="0" err="1"/>
              <a:t>MagGI</a:t>
            </a:r>
            <a:r>
              <a:rPr lang="en-US" dirty="0"/>
              <a:t> System study found that magnets were feasibly placed to effect magnetic gastro-ileostomy revision of SG. From operative day 1 through 180-day follow-up, no bleeding, leakage, infection, stricture, or obstruction occurred. </a:t>
            </a:r>
            <a:r>
              <a:rPr lang="en-US" b="1" dirty="0">
                <a:solidFill>
                  <a:srgbClr val="002060"/>
                </a:solidFill>
              </a:rPr>
              <a:t>The mean </a:t>
            </a:r>
            <a:r>
              <a:rPr lang="en-US" b="1" dirty="0" err="1">
                <a:solidFill>
                  <a:srgbClr val="002060"/>
                </a:solidFill>
              </a:rPr>
              <a:t>MagGI</a:t>
            </a:r>
            <a:r>
              <a:rPr lang="en-US" b="1" dirty="0">
                <a:solidFill>
                  <a:srgbClr val="002060"/>
                </a:solidFill>
              </a:rPr>
              <a:t> EWL of 52.4%, TWL of 18.9%, and primary SG + revisional </a:t>
            </a:r>
            <a:r>
              <a:rPr lang="en-US" b="1" dirty="0" err="1">
                <a:solidFill>
                  <a:srgbClr val="002060"/>
                </a:solidFill>
              </a:rPr>
              <a:t>MagGI</a:t>
            </a:r>
            <a:r>
              <a:rPr lang="en-US" b="1" dirty="0">
                <a:solidFill>
                  <a:srgbClr val="002060"/>
                </a:solidFill>
              </a:rPr>
              <a:t> CTWL of 38.8±4.4% demonstrated promising efficacy over the short term</a:t>
            </a:r>
            <a:r>
              <a:rPr lang="en-US" dirty="0"/>
              <a:t>.</a:t>
            </a:r>
            <a:endParaRPr lang="it-IT" dirty="0"/>
          </a:p>
        </p:txBody>
      </p:sp>
    </p:spTree>
    <p:extLst>
      <p:ext uri="{BB962C8B-B14F-4D97-AF65-F5344CB8AC3E}">
        <p14:creationId xmlns:p14="http://schemas.microsoft.com/office/powerpoint/2010/main" val="11532988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B5325-D9B9-477A-E39E-071E0F93AA1C}"/>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D125558B-08B2-4312-3ACD-8422F63E71AF}"/>
              </a:ext>
            </a:extLst>
          </p:cNvPr>
          <p:cNvPicPr>
            <a:picLocks noChangeAspect="1"/>
          </p:cNvPicPr>
          <p:nvPr/>
        </p:nvPicPr>
        <p:blipFill>
          <a:blip r:embed="rId2"/>
          <a:stretch>
            <a:fillRect/>
          </a:stretch>
        </p:blipFill>
        <p:spPr>
          <a:xfrm>
            <a:off x="0" y="3429000"/>
            <a:ext cx="3014019" cy="2579901"/>
          </a:xfrm>
          <a:prstGeom prst="rect">
            <a:avLst/>
          </a:prstGeom>
        </p:spPr>
      </p:pic>
      <p:pic>
        <p:nvPicPr>
          <p:cNvPr id="4" name="Immagine 3">
            <a:extLst>
              <a:ext uri="{FF2B5EF4-FFF2-40B4-BE49-F238E27FC236}">
                <a16:creationId xmlns:a16="http://schemas.microsoft.com/office/drawing/2014/main" id="{9EC90895-A11E-188A-3A1A-21C7A326DB0A}"/>
              </a:ext>
            </a:extLst>
          </p:cNvPr>
          <p:cNvPicPr>
            <a:picLocks noChangeAspect="1"/>
          </p:cNvPicPr>
          <p:nvPr/>
        </p:nvPicPr>
        <p:blipFill>
          <a:blip r:embed="rId3"/>
          <a:stretch>
            <a:fillRect/>
          </a:stretch>
        </p:blipFill>
        <p:spPr>
          <a:xfrm>
            <a:off x="2904160" y="0"/>
            <a:ext cx="3988033" cy="3277123"/>
          </a:xfrm>
          <a:prstGeom prst="rect">
            <a:avLst/>
          </a:prstGeom>
        </p:spPr>
      </p:pic>
      <p:pic>
        <p:nvPicPr>
          <p:cNvPr id="5" name="Immagine 4">
            <a:extLst>
              <a:ext uri="{FF2B5EF4-FFF2-40B4-BE49-F238E27FC236}">
                <a16:creationId xmlns:a16="http://schemas.microsoft.com/office/drawing/2014/main" id="{5BAFA9AF-D1DC-65E9-ABAE-AD4071ABE380}"/>
              </a:ext>
            </a:extLst>
          </p:cNvPr>
          <p:cNvPicPr>
            <a:picLocks noChangeAspect="1"/>
          </p:cNvPicPr>
          <p:nvPr/>
        </p:nvPicPr>
        <p:blipFill>
          <a:blip r:embed="rId4"/>
          <a:srcRect l="21047" t="7673" r="21047" b="10441"/>
          <a:stretch/>
        </p:blipFill>
        <p:spPr>
          <a:xfrm>
            <a:off x="9935556" y="0"/>
            <a:ext cx="2256444" cy="3190901"/>
          </a:xfrm>
          <a:prstGeom prst="rect">
            <a:avLst/>
          </a:prstGeom>
        </p:spPr>
      </p:pic>
      <p:sp>
        <p:nvSpPr>
          <p:cNvPr id="6" name="CasellaDiTesto 5">
            <a:extLst>
              <a:ext uri="{FF2B5EF4-FFF2-40B4-BE49-F238E27FC236}">
                <a16:creationId xmlns:a16="http://schemas.microsoft.com/office/drawing/2014/main" id="{90EDB99E-22E4-10B9-D8A2-F14F4B18941A}"/>
              </a:ext>
            </a:extLst>
          </p:cNvPr>
          <p:cNvSpPr txBox="1"/>
          <p:nvPr/>
        </p:nvSpPr>
        <p:spPr>
          <a:xfrm flipH="1">
            <a:off x="9197367" y="379242"/>
            <a:ext cx="670724" cy="369332"/>
          </a:xfrm>
          <a:prstGeom prst="rect">
            <a:avLst/>
          </a:prstGeom>
          <a:noFill/>
          <a:ln>
            <a:solidFill>
              <a:srgbClr val="000090"/>
            </a:solidFill>
          </a:ln>
        </p:spPr>
        <p:txBody>
          <a:bodyPr wrap="square" rtlCol="0">
            <a:spAutoFit/>
          </a:bodyPr>
          <a:lstStyle/>
          <a:p>
            <a:r>
              <a:rPr lang="it-IT" b="1" dirty="0">
                <a:solidFill>
                  <a:srgbClr val="000090"/>
                </a:solidFill>
              </a:rPr>
              <a:t>2021</a:t>
            </a:r>
          </a:p>
        </p:txBody>
      </p:sp>
      <p:sp>
        <p:nvSpPr>
          <p:cNvPr id="7" name="CasellaDiTesto 6">
            <a:extLst>
              <a:ext uri="{FF2B5EF4-FFF2-40B4-BE49-F238E27FC236}">
                <a16:creationId xmlns:a16="http://schemas.microsoft.com/office/drawing/2014/main" id="{B83FE0C4-E8F5-CF77-33C0-A7C18E5958FC}"/>
              </a:ext>
            </a:extLst>
          </p:cNvPr>
          <p:cNvSpPr txBox="1"/>
          <p:nvPr/>
        </p:nvSpPr>
        <p:spPr>
          <a:xfrm>
            <a:off x="4412501" y="3815744"/>
            <a:ext cx="7496355" cy="646331"/>
          </a:xfrm>
          <a:prstGeom prst="rect">
            <a:avLst/>
          </a:prstGeom>
          <a:noFill/>
        </p:spPr>
        <p:txBody>
          <a:bodyPr wrap="square" rtlCol="0">
            <a:spAutoFit/>
          </a:bodyPr>
          <a:lstStyle/>
          <a:p>
            <a:pPr algn="ctr"/>
            <a:r>
              <a:rPr lang="en-US" sz="1800" b="1" i="0" u="none" strike="noStrike" baseline="0" dirty="0">
                <a:solidFill>
                  <a:srgbClr val="002060"/>
                </a:solidFill>
                <a:effectLst>
                  <a:outerShdw blurRad="38100" dist="38100" dir="2700000" algn="tl">
                    <a:srgbClr val="000000">
                      <a:alpha val="43137"/>
                    </a:srgbClr>
                  </a:outerShdw>
                </a:effectLst>
              </a:rPr>
              <a:t>Seattle, 2018, 16th World Congress of Endoscopic Surgery</a:t>
            </a:r>
          </a:p>
          <a:p>
            <a:pPr algn="ctr"/>
            <a:r>
              <a:rPr lang="en-US" sz="1800" b="1" i="0" u="none" strike="noStrike" baseline="0" dirty="0">
                <a:solidFill>
                  <a:srgbClr val="002060"/>
                </a:solidFill>
                <a:effectLst>
                  <a:outerShdw blurRad="38100" dist="38100" dir="2700000" algn="tl">
                    <a:srgbClr val="000000">
                      <a:alpha val="43137"/>
                    </a:srgbClr>
                  </a:outerShdw>
                </a:effectLst>
              </a:rPr>
              <a:t>Magnet Surgery: What’s the Attraction?</a:t>
            </a:r>
            <a:endParaRPr lang="it-IT" b="1" dirty="0">
              <a:solidFill>
                <a:srgbClr val="002060"/>
              </a:solidFill>
              <a:effectLst>
                <a:outerShdw blurRad="38100" dist="38100" dir="2700000" algn="tl">
                  <a:srgbClr val="000000">
                    <a:alpha val="43137"/>
                  </a:srgbClr>
                </a:outerShdw>
              </a:effectLst>
            </a:endParaRPr>
          </a:p>
        </p:txBody>
      </p:sp>
      <p:sp>
        <p:nvSpPr>
          <p:cNvPr id="8" name="CasellaDiTesto 7">
            <a:extLst>
              <a:ext uri="{FF2B5EF4-FFF2-40B4-BE49-F238E27FC236}">
                <a16:creationId xmlns:a16="http://schemas.microsoft.com/office/drawing/2014/main" id="{6B7FC015-9449-6F82-620D-04677D15851C}"/>
              </a:ext>
            </a:extLst>
          </p:cNvPr>
          <p:cNvSpPr txBox="1"/>
          <p:nvPr/>
        </p:nvSpPr>
        <p:spPr>
          <a:xfrm>
            <a:off x="3040225" y="5362169"/>
            <a:ext cx="8787861" cy="276999"/>
          </a:xfrm>
          <a:prstGeom prst="rect">
            <a:avLst/>
          </a:prstGeom>
          <a:noFill/>
        </p:spPr>
        <p:txBody>
          <a:bodyPr wrap="square">
            <a:spAutoFit/>
          </a:bodyPr>
          <a:lstStyle/>
          <a:p>
            <a:r>
              <a:rPr lang="it-IT" sz="1200" dirty="0" err="1">
                <a:solidFill>
                  <a:srgbClr val="002060"/>
                </a:solidFill>
              </a:rPr>
              <a:t>Gagner</a:t>
            </a:r>
            <a:r>
              <a:rPr lang="it-IT" sz="1200" dirty="0">
                <a:solidFill>
                  <a:srgbClr val="002060"/>
                </a:solidFill>
              </a:rPr>
              <a:t> M, </a:t>
            </a:r>
            <a:r>
              <a:rPr lang="it-IT" sz="1200" dirty="0" err="1">
                <a:solidFill>
                  <a:srgbClr val="002060"/>
                </a:solidFill>
              </a:rPr>
              <a:t>Magnetic</a:t>
            </a:r>
            <a:r>
              <a:rPr lang="it-IT" sz="1200" dirty="0">
                <a:solidFill>
                  <a:srgbClr val="002060"/>
                </a:solidFill>
              </a:rPr>
              <a:t> Surgery. Springerhttps://doi.org/10.1007/978-3-030-73947-8</a:t>
            </a:r>
          </a:p>
        </p:txBody>
      </p:sp>
    </p:spTree>
    <p:extLst>
      <p:ext uri="{BB962C8B-B14F-4D97-AF65-F5344CB8AC3E}">
        <p14:creationId xmlns:p14="http://schemas.microsoft.com/office/powerpoint/2010/main" val="115657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8F690-0B33-EF9E-09F4-B0C36EBF8048}"/>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DF772E45-EAC5-97C0-BA0E-F3C44798DB45}"/>
              </a:ext>
            </a:extLst>
          </p:cNvPr>
          <p:cNvPicPr>
            <a:picLocks noChangeAspect="1"/>
          </p:cNvPicPr>
          <p:nvPr/>
        </p:nvPicPr>
        <p:blipFill>
          <a:blip r:embed="rId2"/>
          <a:srcRect l="21047" t="7673" r="21047" b="10441"/>
          <a:stretch/>
        </p:blipFill>
        <p:spPr>
          <a:xfrm>
            <a:off x="9935556" y="0"/>
            <a:ext cx="1613140" cy="2281187"/>
          </a:xfrm>
          <a:prstGeom prst="rect">
            <a:avLst/>
          </a:prstGeom>
        </p:spPr>
      </p:pic>
      <p:sp>
        <p:nvSpPr>
          <p:cNvPr id="5" name="CasellaDiTesto 4">
            <a:extLst>
              <a:ext uri="{FF2B5EF4-FFF2-40B4-BE49-F238E27FC236}">
                <a16:creationId xmlns:a16="http://schemas.microsoft.com/office/drawing/2014/main" id="{DDCD36BD-8830-0C03-8FEF-5ACDCAFE97CA}"/>
              </a:ext>
            </a:extLst>
          </p:cNvPr>
          <p:cNvSpPr txBox="1"/>
          <p:nvPr/>
        </p:nvSpPr>
        <p:spPr>
          <a:xfrm>
            <a:off x="0" y="6520207"/>
            <a:ext cx="8787861" cy="276999"/>
          </a:xfrm>
          <a:prstGeom prst="rect">
            <a:avLst/>
          </a:prstGeom>
          <a:noFill/>
        </p:spPr>
        <p:txBody>
          <a:bodyPr wrap="square">
            <a:spAutoFit/>
          </a:bodyPr>
          <a:lstStyle/>
          <a:p>
            <a:r>
              <a:rPr lang="it-IT" sz="1200" dirty="0" err="1">
                <a:solidFill>
                  <a:schemeClr val="accent1"/>
                </a:solidFill>
                <a:effectLst>
                  <a:outerShdw blurRad="38100" dist="38100" dir="2700000" algn="tl">
                    <a:srgbClr val="000000">
                      <a:alpha val="43137"/>
                    </a:srgbClr>
                  </a:outerShdw>
                </a:effectLst>
              </a:rPr>
              <a:t>Gagner</a:t>
            </a:r>
            <a:r>
              <a:rPr lang="it-IT" sz="1200" dirty="0">
                <a:solidFill>
                  <a:schemeClr val="accent1"/>
                </a:solidFill>
                <a:effectLst>
                  <a:outerShdw blurRad="38100" dist="38100" dir="2700000" algn="tl">
                    <a:srgbClr val="000000">
                      <a:alpha val="43137"/>
                    </a:srgbClr>
                  </a:outerShdw>
                </a:effectLst>
              </a:rPr>
              <a:t> M, </a:t>
            </a:r>
            <a:r>
              <a:rPr lang="it-IT" sz="1200" dirty="0" err="1">
                <a:solidFill>
                  <a:schemeClr val="accent1"/>
                </a:solidFill>
                <a:effectLst>
                  <a:outerShdw blurRad="38100" dist="38100" dir="2700000" algn="tl">
                    <a:srgbClr val="000000">
                      <a:alpha val="43137"/>
                    </a:srgbClr>
                  </a:outerShdw>
                </a:effectLst>
              </a:rPr>
              <a:t>Magnetic</a:t>
            </a:r>
            <a:r>
              <a:rPr lang="it-IT" sz="1200" dirty="0">
                <a:solidFill>
                  <a:schemeClr val="accent1"/>
                </a:solidFill>
                <a:effectLst>
                  <a:outerShdw blurRad="38100" dist="38100" dir="2700000" algn="tl">
                    <a:srgbClr val="000000">
                      <a:alpha val="43137"/>
                    </a:srgbClr>
                  </a:outerShdw>
                </a:effectLst>
              </a:rPr>
              <a:t> Surgery. Springer. https://doi.org/10.1007/978-3-030-73947-8</a:t>
            </a:r>
          </a:p>
        </p:txBody>
      </p:sp>
      <p:pic>
        <p:nvPicPr>
          <p:cNvPr id="6" name="Immagine 5">
            <a:extLst>
              <a:ext uri="{FF2B5EF4-FFF2-40B4-BE49-F238E27FC236}">
                <a16:creationId xmlns:a16="http://schemas.microsoft.com/office/drawing/2014/main" id="{4B9B94ED-4C80-2E3E-5CC3-F895D8FC96DA}"/>
              </a:ext>
            </a:extLst>
          </p:cNvPr>
          <p:cNvPicPr>
            <a:picLocks noChangeAspect="1"/>
          </p:cNvPicPr>
          <p:nvPr/>
        </p:nvPicPr>
        <p:blipFill>
          <a:blip r:embed="rId3"/>
          <a:srcRect t="6044"/>
          <a:stretch/>
        </p:blipFill>
        <p:spPr>
          <a:xfrm>
            <a:off x="0" y="2051227"/>
            <a:ext cx="4445228" cy="3567958"/>
          </a:xfrm>
          <a:prstGeom prst="rect">
            <a:avLst/>
          </a:prstGeom>
        </p:spPr>
      </p:pic>
      <p:sp>
        <p:nvSpPr>
          <p:cNvPr id="7" name="CasellaDiTesto 6">
            <a:extLst>
              <a:ext uri="{FF2B5EF4-FFF2-40B4-BE49-F238E27FC236}">
                <a16:creationId xmlns:a16="http://schemas.microsoft.com/office/drawing/2014/main" id="{12B30D16-D8FE-A02B-F038-D09A9A596337}"/>
              </a:ext>
            </a:extLst>
          </p:cNvPr>
          <p:cNvSpPr txBox="1"/>
          <p:nvPr/>
        </p:nvSpPr>
        <p:spPr>
          <a:xfrm>
            <a:off x="205222" y="396980"/>
            <a:ext cx="3519958" cy="584775"/>
          </a:xfrm>
          <a:prstGeom prst="rect">
            <a:avLst/>
          </a:prstGeom>
          <a:noFill/>
        </p:spPr>
        <p:txBody>
          <a:bodyPr wrap="square">
            <a:spAutoFit/>
          </a:bodyPr>
          <a:lstStyle/>
          <a:p>
            <a:pPr algn="ctr"/>
            <a:r>
              <a:rPr lang="en-US" sz="1600" b="1" dirty="0">
                <a:solidFill>
                  <a:srgbClr val="002060"/>
                </a:solidFill>
              </a:rPr>
              <a:t>Magnets for gastroenterostomy creation (MGEC).</a:t>
            </a:r>
            <a:endParaRPr lang="it-IT" sz="1600" b="1" dirty="0">
              <a:solidFill>
                <a:srgbClr val="002060"/>
              </a:solidFill>
            </a:endParaRPr>
          </a:p>
        </p:txBody>
      </p:sp>
      <p:pic>
        <p:nvPicPr>
          <p:cNvPr id="8" name="Immagine 7">
            <a:extLst>
              <a:ext uri="{FF2B5EF4-FFF2-40B4-BE49-F238E27FC236}">
                <a16:creationId xmlns:a16="http://schemas.microsoft.com/office/drawing/2014/main" id="{6E2E7423-2C7D-53E6-A03D-5CF2691E778E}"/>
              </a:ext>
            </a:extLst>
          </p:cNvPr>
          <p:cNvPicPr>
            <a:picLocks noChangeAspect="1"/>
          </p:cNvPicPr>
          <p:nvPr/>
        </p:nvPicPr>
        <p:blipFill>
          <a:blip r:embed="rId4"/>
          <a:stretch>
            <a:fillRect/>
          </a:stretch>
        </p:blipFill>
        <p:spPr>
          <a:xfrm>
            <a:off x="3927290" y="565205"/>
            <a:ext cx="3989276" cy="2965244"/>
          </a:xfrm>
          <a:prstGeom prst="rect">
            <a:avLst/>
          </a:prstGeom>
        </p:spPr>
      </p:pic>
      <p:pic>
        <p:nvPicPr>
          <p:cNvPr id="9" name="Immagine 8">
            <a:extLst>
              <a:ext uri="{FF2B5EF4-FFF2-40B4-BE49-F238E27FC236}">
                <a16:creationId xmlns:a16="http://schemas.microsoft.com/office/drawing/2014/main" id="{BD11C94D-6DFC-4B8F-D7D8-59E13EE79BF1}"/>
              </a:ext>
            </a:extLst>
          </p:cNvPr>
          <p:cNvPicPr>
            <a:picLocks noChangeAspect="1"/>
          </p:cNvPicPr>
          <p:nvPr/>
        </p:nvPicPr>
        <p:blipFill>
          <a:blip r:embed="rId5"/>
          <a:stretch>
            <a:fillRect/>
          </a:stretch>
        </p:blipFill>
        <p:spPr>
          <a:xfrm>
            <a:off x="7916566" y="3141205"/>
            <a:ext cx="3776038" cy="2863551"/>
          </a:xfrm>
          <a:prstGeom prst="rect">
            <a:avLst/>
          </a:prstGeom>
        </p:spPr>
      </p:pic>
      <p:sp>
        <p:nvSpPr>
          <p:cNvPr id="10" name="CasellaDiTesto 9">
            <a:extLst>
              <a:ext uri="{FF2B5EF4-FFF2-40B4-BE49-F238E27FC236}">
                <a16:creationId xmlns:a16="http://schemas.microsoft.com/office/drawing/2014/main" id="{C670B3EC-4626-0699-CB2F-E4A82465079D}"/>
              </a:ext>
            </a:extLst>
          </p:cNvPr>
          <p:cNvSpPr txBox="1"/>
          <p:nvPr/>
        </p:nvSpPr>
        <p:spPr>
          <a:xfrm>
            <a:off x="8522397" y="2707221"/>
            <a:ext cx="3170207" cy="307777"/>
          </a:xfrm>
          <a:prstGeom prst="rect">
            <a:avLst/>
          </a:prstGeom>
          <a:noFill/>
        </p:spPr>
        <p:txBody>
          <a:bodyPr wrap="square">
            <a:spAutoFit/>
          </a:bodyPr>
          <a:lstStyle/>
          <a:p>
            <a:r>
              <a:rPr lang="it-IT" sz="1400" b="1" i="0" u="none" strike="noStrike" baseline="0" dirty="0" err="1">
                <a:solidFill>
                  <a:schemeClr val="accent1"/>
                </a:solidFill>
              </a:rPr>
              <a:t>Magnets</a:t>
            </a:r>
            <a:r>
              <a:rPr lang="it-IT" sz="1400" b="1" i="0" u="none" strike="noStrike" baseline="0" dirty="0">
                <a:solidFill>
                  <a:schemeClr val="accent1"/>
                </a:solidFill>
              </a:rPr>
              <a:t> in </a:t>
            </a:r>
            <a:r>
              <a:rPr lang="it-IT" sz="1400" b="1" i="0" u="none" strike="noStrike" baseline="0" dirty="0" err="1">
                <a:solidFill>
                  <a:schemeClr val="accent1"/>
                </a:solidFill>
              </a:rPr>
              <a:t>endoscopy</a:t>
            </a:r>
            <a:r>
              <a:rPr lang="it-IT" sz="1400" b="1" i="0" u="none" strike="noStrike" baseline="0" dirty="0">
                <a:solidFill>
                  <a:schemeClr val="accent1"/>
                </a:solidFill>
              </a:rPr>
              <a:t> </a:t>
            </a:r>
            <a:r>
              <a:rPr lang="it-IT" sz="1400" b="1" i="0" u="none" strike="noStrike" baseline="0" dirty="0" err="1">
                <a:solidFill>
                  <a:schemeClr val="accent1"/>
                </a:solidFill>
              </a:rPr>
              <a:t>remarks</a:t>
            </a:r>
            <a:endParaRPr lang="it-IT" sz="1400" b="1" dirty="0">
              <a:solidFill>
                <a:schemeClr val="accent1"/>
              </a:solidFill>
            </a:endParaRPr>
          </a:p>
        </p:txBody>
      </p:sp>
      <p:sp>
        <p:nvSpPr>
          <p:cNvPr id="11" name="CasellaDiTesto 10">
            <a:extLst>
              <a:ext uri="{FF2B5EF4-FFF2-40B4-BE49-F238E27FC236}">
                <a16:creationId xmlns:a16="http://schemas.microsoft.com/office/drawing/2014/main" id="{AEAE97B5-A457-895D-61A4-836782395A2A}"/>
              </a:ext>
            </a:extLst>
          </p:cNvPr>
          <p:cNvSpPr txBox="1"/>
          <p:nvPr/>
        </p:nvSpPr>
        <p:spPr>
          <a:xfrm>
            <a:off x="5218982" y="232914"/>
            <a:ext cx="1311214" cy="307777"/>
          </a:xfrm>
          <a:prstGeom prst="rect">
            <a:avLst/>
          </a:prstGeom>
          <a:noFill/>
        </p:spPr>
        <p:txBody>
          <a:bodyPr wrap="square">
            <a:spAutoFit/>
          </a:bodyPr>
          <a:lstStyle/>
          <a:p>
            <a:r>
              <a:rPr lang="it-IT" sz="1400" b="1" dirty="0">
                <a:solidFill>
                  <a:schemeClr val="accent1"/>
                </a:solidFill>
              </a:rPr>
              <a:t>MGEC </a:t>
            </a:r>
            <a:r>
              <a:rPr lang="it-IT" sz="1400" b="1" dirty="0" err="1">
                <a:solidFill>
                  <a:schemeClr val="accent1"/>
                </a:solidFill>
              </a:rPr>
              <a:t>remarks</a:t>
            </a:r>
            <a:endParaRPr lang="it-IT" sz="1400" b="1" dirty="0">
              <a:solidFill>
                <a:schemeClr val="accent1"/>
              </a:solidFill>
            </a:endParaRPr>
          </a:p>
        </p:txBody>
      </p:sp>
      <p:sp>
        <p:nvSpPr>
          <p:cNvPr id="12" name="CasellaDiTesto 11">
            <a:extLst>
              <a:ext uri="{FF2B5EF4-FFF2-40B4-BE49-F238E27FC236}">
                <a16:creationId xmlns:a16="http://schemas.microsoft.com/office/drawing/2014/main" id="{0C3BA782-BD7E-12F9-025D-0ECD7514AE78}"/>
              </a:ext>
            </a:extLst>
          </p:cNvPr>
          <p:cNvSpPr txBox="1"/>
          <p:nvPr/>
        </p:nvSpPr>
        <p:spPr>
          <a:xfrm flipH="1">
            <a:off x="8872896" y="358058"/>
            <a:ext cx="670724" cy="369332"/>
          </a:xfrm>
          <a:prstGeom prst="rect">
            <a:avLst/>
          </a:prstGeom>
          <a:noFill/>
          <a:ln>
            <a:solidFill>
              <a:srgbClr val="000090"/>
            </a:solidFill>
          </a:ln>
        </p:spPr>
        <p:txBody>
          <a:bodyPr wrap="square" rtlCol="0">
            <a:spAutoFit/>
          </a:bodyPr>
          <a:lstStyle/>
          <a:p>
            <a:r>
              <a:rPr lang="it-IT" b="1" dirty="0">
                <a:solidFill>
                  <a:srgbClr val="000090"/>
                </a:solidFill>
              </a:rPr>
              <a:t>2021</a:t>
            </a:r>
          </a:p>
        </p:txBody>
      </p:sp>
    </p:spTree>
    <p:extLst>
      <p:ext uri="{BB962C8B-B14F-4D97-AF65-F5344CB8AC3E}">
        <p14:creationId xmlns:p14="http://schemas.microsoft.com/office/powerpoint/2010/main" val="2510290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24628-1502-E8AD-E826-EAFC2A25A45F}"/>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583F4491-2A42-3388-CE9F-CE20DFE4EF8A}"/>
              </a:ext>
            </a:extLst>
          </p:cNvPr>
          <p:cNvPicPr>
            <a:picLocks noChangeAspect="1"/>
          </p:cNvPicPr>
          <p:nvPr/>
        </p:nvPicPr>
        <p:blipFill>
          <a:blip r:embed="rId2"/>
          <a:stretch>
            <a:fillRect/>
          </a:stretch>
        </p:blipFill>
        <p:spPr>
          <a:xfrm>
            <a:off x="-3536" y="33141"/>
            <a:ext cx="3884209" cy="1027492"/>
          </a:xfrm>
          <a:prstGeom prst="rect">
            <a:avLst/>
          </a:prstGeom>
        </p:spPr>
      </p:pic>
      <p:sp>
        <p:nvSpPr>
          <p:cNvPr id="6" name="CasellaDiTesto 5">
            <a:extLst>
              <a:ext uri="{FF2B5EF4-FFF2-40B4-BE49-F238E27FC236}">
                <a16:creationId xmlns:a16="http://schemas.microsoft.com/office/drawing/2014/main" id="{FF78DF46-352F-B1B6-BDC4-7738A1B885E2}"/>
              </a:ext>
            </a:extLst>
          </p:cNvPr>
          <p:cNvSpPr txBox="1"/>
          <p:nvPr/>
        </p:nvSpPr>
        <p:spPr>
          <a:xfrm flipH="1">
            <a:off x="3783387" y="261882"/>
            <a:ext cx="670724"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sp>
        <p:nvSpPr>
          <p:cNvPr id="7" name="CasellaDiTesto 6">
            <a:extLst>
              <a:ext uri="{FF2B5EF4-FFF2-40B4-BE49-F238E27FC236}">
                <a16:creationId xmlns:a16="http://schemas.microsoft.com/office/drawing/2014/main" id="{F87CF958-1FC6-B2AB-846F-A7BB567CFE34}"/>
              </a:ext>
            </a:extLst>
          </p:cNvPr>
          <p:cNvSpPr txBox="1"/>
          <p:nvPr/>
        </p:nvSpPr>
        <p:spPr>
          <a:xfrm>
            <a:off x="25340" y="2647128"/>
            <a:ext cx="12192000" cy="1754326"/>
          </a:xfrm>
          <a:prstGeom prst="rect">
            <a:avLst/>
          </a:prstGeom>
          <a:noFill/>
        </p:spPr>
        <p:txBody>
          <a:bodyPr wrap="square">
            <a:spAutoFit/>
          </a:bodyPr>
          <a:lstStyle/>
          <a:p>
            <a:pPr marL="285750" indent="-285750" algn="l">
              <a:buFont typeface="Arial" panose="020B0604020202020204" pitchFamily="34" charset="0"/>
              <a:buChar char="•"/>
            </a:pPr>
            <a:r>
              <a:rPr lang="en-US" sz="1200" b="0" i="0" u="none" strike="noStrike" baseline="0" dirty="0">
                <a:latin typeface="AdvPSA88A"/>
              </a:rPr>
              <a:t>Prospective, nonrandomized multicenter trial. Participants with T2DM</a:t>
            </a:r>
            <a:r>
              <a:rPr lang="en-US" sz="1200" dirty="0">
                <a:latin typeface="AdvPSA88A"/>
              </a:rPr>
              <a:t> </a:t>
            </a:r>
            <a:r>
              <a:rPr lang="en-US" sz="1200" b="0" i="0" u="none" strike="noStrike" baseline="0" dirty="0">
                <a:latin typeface="AdvPSA88A"/>
              </a:rPr>
              <a:t>who met criteria for metabolic surgery were recruited.</a:t>
            </a:r>
          </a:p>
          <a:p>
            <a:pPr algn="l"/>
            <a:endParaRPr lang="en-US" sz="1200" b="0" i="0" u="none" strike="noStrike" baseline="0" dirty="0">
              <a:latin typeface="AdvPSA88A"/>
            </a:endParaRPr>
          </a:p>
          <a:p>
            <a:pPr marL="285750" indent="-285750" algn="l">
              <a:buFont typeface="Arial" panose="020B0604020202020204" pitchFamily="34" charset="0"/>
              <a:buChar char="•"/>
            </a:pPr>
            <a:r>
              <a:rPr lang="en-US" sz="1200" b="0" i="0" u="none" strike="noStrike" baseline="0" dirty="0">
                <a:latin typeface="AdvPSA88A"/>
              </a:rPr>
              <a:t>A dual-path </a:t>
            </a:r>
            <a:r>
              <a:rPr lang="en-US" sz="1200" b="0" i="0" u="none" strike="noStrike" baseline="0" dirty="0" err="1">
                <a:latin typeface="AdvPSA88A"/>
              </a:rPr>
              <a:t>duodenoileal</a:t>
            </a:r>
            <a:r>
              <a:rPr lang="en-US" sz="1200" b="0" i="0" u="none" strike="noStrike" baseline="0" dirty="0">
                <a:latin typeface="AdvPSA88A"/>
              </a:rPr>
              <a:t> anastomosis created at 300 cm from the ileocecal valve using circular magnetic anastomosis. The proximal magnet was deployed by endoscopy and the distal one by laparoscopy. Sleeve gastrectomy was performed </a:t>
            </a:r>
            <a:r>
              <a:rPr lang="it-IT" sz="1200" b="0" i="0" u="none" strike="noStrike" baseline="0" dirty="0" err="1">
                <a:latin typeface="AdvPSA88A"/>
              </a:rPr>
              <a:t>at</a:t>
            </a:r>
            <a:r>
              <a:rPr lang="it-IT" sz="1200" b="0" i="0" u="none" strike="noStrike" baseline="0" dirty="0">
                <a:latin typeface="AdvPSA88A"/>
              </a:rPr>
              <a:t> the </a:t>
            </a:r>
            <a:r>
              <a:rPr lang="it-IT" sz="1200" b="0" i="0" u="none" strike="noStrike" baseline="0" dirty="0" err="1">
                <a:latin typeface="AdvPSA88A"/>
              </a:rPr>
              <a:t>same</a:t>
            </a:r>
            <a:r>
              <a:rPr lang="it-IT" sz="1200" b="0" i="0" u="none" strike="noStrike" baseline="0" dirty="0">
                <a:latin typeface="AdvPSA88A"/>
              </a:rPr>
              <a:t> time. </a:t>
            </a:r>
            <a:r>
              <a:rPr lang="en-US" sz="1200" b="0" i="0" u="none" strike="noStrike" baseline="0" dirty="0">
                <a:latin typeface="AdvPSA88A"/>
              </a:rPr>
              <a:t>Mean time for anastomosis creation was 32 </a:t>
            </a:r>
            <a:r>
              <a:rPr lang="en-US" sz="1200" dirty="0"/>
              <a:t>±</a:t>
            </a:r>
            <a:r>
              <a:rPr lang="en-US" sz="1200" b="0" i="0" u="none" strike="noStrike" baseline="0" dirty="0">
                <a:latin typeface="AdvPS586B"/>
              </a:rPr>
              <a:t> </a:t>
            </a:r>
            <a:r>
              <a:rPr lang="en-US" sz="1200" b="0" i="0" u="none" strike="noStrike" baseline="0" dirty="0">
                <a:latin typeface="AdvPSA88A"/>
              </a:rPr>
              <a:t>10 minutes.</a:t>
            </a:r>
            <a:endParaRPr lang="it-IT" sz="1200" b="0" i="0" u="none" strike="noStrike" baseline="0" dirty="0">
              <a:latin typeface="AdvPSA88A"/>
            </a:endParaRPr>
          </a:p>
          <a:p>
            <a:pPr marL="285750" indent="-285750" algn="l">
              <a:buFont typeface="Arial" panose="020B0604020202020204" pitchFamily="34" charset="0"/>
              <a:buChar char="•"/>
            </a:pPr>
            <a:endParaRPr lang="it-IT" sz="1200" dirty="0">
              <a:latin typeface="AdvPSA88A"/>
            </a:endParaRPr>
          </a:p>
          <a:p>
            <a:pPr marL="285750" indent="-285750" algn="l">
              <a:buFont typeface="Arial" panose="020B0604020202020204" pitchFamily="34" charset="0"/>
              <a:buChar char="•"/>
            </a:pPr>
            <a:r>
              <a:rPr lang="en-US" sz="1200" b="1" dirty="0">
                <a:solidFill>
                  <a:srgbClr val="002060"/>
                </a:solidFill>
              </a:rPr>
              <a:t>19 patients </a:t>
            </a:r>
            <a:r>
              <a:rPr lang="en-US" sz="1200" dirty="0"/>
              <a:t>enrolled, baseline BMI 43±5 kg/m², </a:t>
            </a:r>
            <a:r>
              <a:rPr lang="en-US" sz="1200" b="1" dirty="0">
                <a:solidFill>
                  <a:srgbClr val="002060"/>
                </a:solidFill>
              </a:rPr>
              <a:t>TWL% at 3, 6, and 12 months was 22±19%, 28±19%, and 31±11%, respectively. EWL% was 45±14%, 59±21%, and 78±33%, </a:t>
            </a:r>
            <a:r>
              <a:rPr lang="en-US" sz="1200" dirty="0"/>
              <a:t>respectively. All patients had a Hemoglobin A1C ≤ 6.0% at 12 months with </a:t>
            </a:r>
            <a:r>
              <a:rPr lang="en-US" sz="1200" b="1" dirty="0">
                <a:solidFill>
                  <a:srgbClr val="002060"/>
                </a:solidFill>
              </a:rPr>
              <a:t>complete T2DM remission in 78%.</a:t>
            </a:r>
          </a:p>
          <a:p>
            <a:pPr marL="285750" indent="-285750" algn="l">
              <a:buFont typeface="Arial" panose="020B0604020202020204" pitchFamily="34" charset="0"/>
              <a:buChar char="•"/>
            </a:pPr>
            <a:endParaRPr lang="en-US" sz="1200" dirty="0"/>
          </a:p>
          <a:p>
            <a:pPr marL="285750" indent="-285750" algn="l">
              <a:buFont typeface="Arial" panose="020B0604020202020204" pitchFamily="34" charset="0"/>
              <a:buChar char="•"/>
            </a:pPr>
            <a:r>
              <a:rPr lang="en-US" sz="1200" dirty="0"/>
              <a:t>A total of 41 procedure-related adverse events were recorded during follow-up. Seven events in 4 subjects were considered serious.</a:t>
            </a:r>
            <a:endParaRPr lang="it-IT" sz="1200" dirty="0"/>
          </a:p>
        </p:txBody>
      </p:sp>
      <p:pic>
        <p:nvPicPr>
          <p:cNvPr id="8" name="Immagine 7">
            <a:extLst>
              <a:ext uri="{FF2B5EF4-FFF2-40B4-BE49-F238E27FC236}">
                <a16:creationId xmlns:a16="http://schemas.microsoft.com/office/drawing/2014/main" id="{B9FE1695-EBB9-8921-5B44-BCF6BAE43C25}"/>
              </a:ext>
            </a:extLst>
          </p:cNvPr>
          <p:cNvPicPr>
            <a:picLocks noChangeAspect="1"/>
          </p:cNvPicPr>
          <p:nvPr/>
        </p:nvPicPr>
        <p:blipFill>
          <a:blip r:embed="rId3"/>
          <a:srcRect l="6628" t="8133" r="9871" b="8467"/>
          <a:stretch/>
        </p:blipFill>
        <p:spPr>
          <a:xfrm>
            <a:off x="8241034" y="123089"/>
            <a:ext cx="2117659" cy="2044460"/>
          </a:xfrm>
          <a:prstGeom prst="rect">
            <a:avLst/>
          </a:prstGeom>
        </p:spPr>
      </p:pic>
      <p:pic>
        <p:nvPicPr>
          <p:cNvPr id="9" name="Immagine 8">
            <a:extLst>
              <a:ext uri="{FF2B5EF4-FFF2-40B4-BE49-F238E27FC236}">
                <a16:creationId xmlns:a16="http://schemas.microsoft.com/office/drawing/2014/main" id="{158BAD1F-57A0-74DC-5EDC-A060A75429E4}"/>
              </a:ext>
            </a:extLst>
          </p:cNvPr>
          <p:cNvPicPr>
            <a:picLocks noChangeAspect="1"/>
          </p:cNvPicPr>
          <p:nvPr/>
        </p:nvPicPr>
        <p:blipFill>
          <a:blip r:embed="rId4"/>
          <a:srcRect t="14440"/>
          <a:stretch/>
        </p:blipFill>
        <p:spPr>
          <a:xfrm>
            <a:off x="4798340" y="68353"/>
            <a:ext cx="2584237" cy="2598765"/>
          </a:xfrm>
          <a:prstGeom prst="rect">
            <a:avLst/>
          </a:prstGeom>
        </p:spPr>
      </p:pic>
      <p:pic>
        <p:nvPicPr>
          <p:cNvPr id="10" name="Immagine 9">
            <a:extLst>
              <a:ext uri="{FF2B5EF4-FFF2-40B4-BE49-F238E27FC236}">
                <a16:creationId xmlns:a16="http://schemas.microsoft.com/office/drawing/2014/main" id="{1BA0581C-88DB-F39D-16C1-A375CBB9E976}"/>
              </a:ext>
            </a:extLst>
          </p:cNvPr>
          <p:cNvPicPr>
            <a:picLocks noChangeAspect="1"/>
          </p:cNvPicPr>
          <p:nvPr/>
        </p:nvPicPr>
        <p:blipFill>
          <a:blip r:embed="rId5"/>
          <a:srcRect t="14837"/>
          <a:stretch/>
        </p:blipFill>
        <p:spPr>
          <a:xfrm>
            <a:off x="25340" y="4520986"/>
            <a:ext cx="8307237" cy="1449814"/>
          </a:xfrm>
          <a:prstGeom prst="rect">
            <a:avLst/>
          </a:prstGeom>
        </p:spPr>
      </p:pic>
      <p:sp>
        <p:nvSpPr>
          <p:cNvPr id="11" name="CasellaDiTesto 10">
            <a:extLst>
              <a:ext uri="{FF2B5EF4-FFF2-40B4-BE49-F238E27FC236}">
                <a16:creationId xmlns:a16="http://schemas.microsoft.com/office/drawing/2014/main" id="{34C60B36-AB8A-97A8-5C00-0DDD7FF9BD74}"/>
              </a:ext>
            </a:extLst>
          </p:cNvPr>
          <p:cNvSpPr txBox="1"/>
          <p:nvPr/>
        </p:nvSpPr>
        <p:spPr>
          <a:xfrm flipH="1">
            <a:off x="8332576" y="5028899"/>
            <a:ext cx="3834083" cy="1071704"/>
          </a:xfrm>
          <a:prstGeom prst="rect">
            <a:avLst/>
          </a:prstGeom>
          <a:noFill/>
          <a:ln>
            <a:noFill/>
          </a:ln>
        </p:spPr>
        <p:txBody>
          <a:bodyPr wrap="square" rtlCol="0">
            <a:spAutoFit/>
          </a:bodyPr>
          <a:lstStyle/>
          <a:p>
            <a:pPr marR="0" lvl="0" algn="just">
              <a:lnSpc>
                <a:spcPct val="107000"/>
              </a:lnSpc>
              <a:spcAft>
                <a:spcPts val="800"/>
              </a:spcAft>
            </a:pP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Biertho</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L, Marceau S, Nadeau M, Lebel S, Julien F, </a:t>
            </a: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Tchernof</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 Ransom T, Spence RT, Ellesmere J. Magnetic </a:t>
            </a: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duodenoileal</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anastomosis with sleeve gastrectomy: a prospective multicenter study. </a:t>
            </a:r>
            <a:r>
              <a:rPr lang="it-IT"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Surg</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Obes</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Relat</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Dis</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2025 Feb;21(2):166-174.</a:t>
            </a:r>
          </a:p>
        </p:txBody>
      </p:sp>
    </p:spTree>
    <p:extLst>
      <p:ext uri="{BB962C8B-B14F-4D97-AF65-F5344CB8AC3E}">
        <p14:creationId xmlns:p14="http://schemas.microsoft.com/office/powerpoint/2010/main" val="2855603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97AC3-408B-FF0C-12AB-694C7DB7CC83}"/>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A70A3BE0-CFC2-4BF9-D01F-7601AEA8C9BF}"/>
              </a:ext>
            </a:extLst>
          </p:cNvPr>
          <p:cNvPicPr>
            <a:picLocks noChangeAspect="1"/>
          </p:cNvPicPr>
          <p:nvPr/>
        </p:nvPicPr>
        <p:blipFill>
          <a:blip r:embed="rId2"/>
          <a:stretch>
            <a:fillRect/>
          </a:stretch>
        </p:blipFill>
        <p:spPr>
          <a:xfrm>
            <a:off x="86265" y="908099"/>
            <a:ext cx="4046300" cy="1070370"/>
          </a:xfrm>
          <a:prstGeom prst="rect">
            <a:avLst/>
          </a:prstGeom>
        </p:spPr>
      </p:pic>
      <p:sp>
        <p:nvSpPr>
          <p:cNvPr id="5" name="CasellaDiTesto 4">
            <a:extLst>
              <a:ext uri="{FF2B5EF4-FFF2-40B4-BE49-F238E27FC236}">
                <a16:creationId xmlns:a16="http://schemas.microsoft.com/office/drawing/2014/main" id="{E812FCB2-962F-3A5D-01F8-144556F99116}"/>
              </a:ext>
            </a:extLst>
          </p:cNvPr>
          <p:cNvSpPr txBox="1"/>
          <p:nvPr/>
        </p:nvSpPr>
        <p:spPr>
          <a:xfrm flipH="1">
            <a:off x="0" y="5710476"/>
            <a:ext cx="12122990" cy="478849"/>
          </a:xfrm>
          <a:prstGeom prst="rect">
            <a:avLst/>
          </a:prstGeom>
          <a:noFill/>
          <a:ln>
            <a:noFill/>
          </a:ln>
        </p:spPr>
        <p:txBody>
          <a:bodyPr wrap="square" rtlCol="0">
            <a:spAutoFit/>
          </a:bodyPr>
          <a:lstStyle/>
          <a:p>
            <a:pPr marR="0" lvl="0">
              <a:lnSpc>
                <a:spcPct val="107000"/>
              </a:lnSpc>
              <a:spcAft>
                <a:spcPts val="800"/>
              </a:spcAft>
            </a:pP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Biertho</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L, Marceau S, Nadeau M, Lebel S, Julien F, </a:t>
            </a: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Tchernof</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 Ransom T, Spence RT, Ellesmere J. Magnetic </a:t>
            </a:r>
            <a:r>
              <a:rPr lang="en-US"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duodenoileal</a:t>
            </a:r>
            <a:r>
              <a:rPr lang="en-US"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anastomosis with sleeve gastrectomy: a prospective multicenter study. </a:t>
            </a:r>
            <a:r>
              <a:rPr lang="it-IT"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Surg</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Obes</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Relat</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it-IT" sz="1200" kern="100"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Dis</a:t>
            </a:r>
            <a:r>
              <a:rPr lang="it-IT" sz="12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2025 Feb;21(2):166-174.</a:t>
            </a:r>
          </a:p>
        </p:txBody>
      </p:sp>
      <p:sp>
        <p:nvSpPr>
          <p:cNvPr id="6" name="CasellaDiTesto 5">
            <a:extLst>
              <a:ext uri="{FF2B5EF4-FFF2-40B4-BE49-F238E27FC236}">
                <a16:creationId xmlns:a16="http://schemas.microsoft.com/office/drawing/2014/main" id="{F834D98C-505A-F143-25BF-22C783B6FB01}"/>
              </a:ext>
            </a:extLst>
          </p:cNvPr>
          <p:cNvSpPr txBox="1"/>
          <p:nvPr/>
        </p:nvSpPr>
        <p:spPr>
          <a:xfrm flipH="1">
            <a:off x="3972417" y="319728"/>
            <a:ext cx="670724" cy="369332"/>
          </a:xfrm>
          <a:prstGeom prst="rect">
            <a:avLst/>
          </a:prstGeom>
          <a:noFill/>
          <a:ln>
            <a:solidFill>
              <a:srgbClr val="000090"/>
            </a:solidFill>
          </a:ln>
        </p:spPr>
        <p:txBody>
          <a:bodyPr wrap="square" rtlCol="0">
            <a:spAutoFit/>
          </a:bodyPr>
          <a:lstStyle/>
          <a:p>
            <a:r>
              <a:rPr lang="it-IT" b="1" dirty="0">
                <a:solidFill>
                  <a:srgbClr val="000090"/>
                </a:solidFill>
              </a:rPr>
              <a:t>2025</a:t>
            </a:r>
          </a:p>
        </p:txBody>
      </p:sp>
      <p:pic>
        <p:nvPicPr>
          <p:cNvPr id="7" name="Immagine 6">
            <a:extLst>
              <a:ext uri="{FF2B5EF4-FFF2-40B4-BE49-F238E27FC236}">
                <a16:creationId xmlns:a16="http://schemas.microsoft.com/office/drawing/2014/main" id="{41598F14-EAF6-A0B5-C86F-F7672DF3F3E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65661" y="2396586"/>
            <a:ext cx="4515698" cy="2624803"/>
          </a:xfrm>
          <a:prstGeom prst="rect">
            <a:avLst/>
          </a:prstGeom>
        </p:spPr>
      </p:pic>
      <p:pic>
        <p:nvPicPr>
          <p:cNvPr id="8" name="Immagine 7">
            <a:extLst>
              <a:ext uri="{FF2B5EF4-FFF2-40B4-BE49-F238E27FC236}">
                <a16:creationId xmlns:a16="http://schemas.microsoft.com/office/drawing/2014/main" id="{56CE66C3-BFCD-6E2B-0918-FC28F25F0935}"/>
              </a:ext>
            </a:extLst>
          </p:cNvPr>
          <p:cNvPicPr>
            <a:picLocks noChangeAspect="1"/>
          </p:cNvPicPr>
          <p:nvPr/>
        </p:nvPicPr>
        <p:blipFill>
          <a:blip r:embed="rId5"/>
          <a:stretch>
            <a:fillRect/>
          </a:stretch>
        </p:blipFill>
        <p:spPr>
          <a:xfrm>
            <a:off x="5830153" y="0"/>
            <a:ext cx="4086845" cy="2529604"/>
          </a:xfrm>
          <a:prstGeom prst="rect">
            <a:avLst/>
          </a:prstGeom>
        </p:spPr>
      </p:pic>
      <p:pic>
        <p:nvPicPr>
          <p:cNvPr id="9" name="Immagine 8">
            <a:extLst>
              <a:ext uri="{FF2B5EF4-FFF2-40B4-BE49-F238E27FC236}">
                <a16:creationId xmlns:a16="http://schemas.microsoft.com/office/drawing/2014/main" id="{5E7E6583-120A-3313-F047-9272737A4E24}"/>
              </a:ext>
            </a:extLst>
          </p:cNvPr>
          <p:cNvPicPr>
            <a:picLocks noChangeAspect="1"/>
          </p:cNvPicPr>
          <p:nvPr/>
        </p:nvPicPr>
        <p:blipFill>
          <a:blip r:embed="rId6"/>
          <a:stretch>
            <a:fillRect/>
          </a:stretch>
        </p:blipFill>
        <p:spPr>
          <a:xfrm>
            <a:off x="6487538" y="2529604"/>
            <a:ext cx="3836468" cy="2560163"/>
          </a:xfrm>
          <a:prstGeom prst="rect">
            <a:avLst/>
          </a:prstGeom>
        </p:spPr>
      </p:pic>
    </p:spTree>
    <p:extLst>
      <p:ext uri="{BB962C8B-B14F-4D97-AF65-F5344CB8AC3E}">
        <p14:creationId xmlns:p14="http://schemas.microsoft.com/office/powerpoint/2010/main" val="4178770555"/>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E0A2CB4-6869-426F-8BC4-A32C90CBE2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86</TotalTime>
  <Words>1420</Words>
  <Application>Microsoft Office PowerPoint</Application>
  <PresentationFormat>Widescreen</PresentationFormat>
  <Paragraphs>66</Paragraphs>
  <Slides>15</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15</vt:i4>
      </vt:variant>
    </vt:vector>
  </HeadingPairs>
  <TitlesOfParts>
    <vt:vector size="21" baseType="lpstr">
      <vt:lpstr>AdvPS586B</vt:lpstr>
      <vt:lpstr>AdvPSA88A</vt:lpstr>
      <vt:lpstr>Arial</vt:lpstr>
      <vt:lpstr>Calibri</vt:lpstr>
      <vt:lpstr>Wingdings</vt:lpstr>
      <vt:lpstr>RetrospectVTI</vt:lpstr>
      <vt:lpstr>SICOB NEXT JOURNAL CLUB: MAGNETIC SURGERY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 per l’attenzione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Amanda Belluzzi</cp:lastModifiedBy>
  <cp:revision>14</cp:revision>
  <dcterms:created xsi:type="dcterms:W3CDTF">2022-02-27T17:36:31Z</dcterms:created>
  <dcterms:modified xsi:type="dcterms:W3CDTF">2025-05-06T05:43:23Z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